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5"/>
  </p:notesMasterIdLst>
  <p:sldIdLst>
    <p:sldId id="323" r:id="rId2"/>
    <p:sldId id="256" r:id="rId3"/>
    <p:sldId id="260" r:id="rId4"/>
    <p:sldId id="334" r:id="rId5"/>
    <p:sldId id="292" r:id="rId6"/>
    <p:sldId id="295" r:id="rId7"/>
    <p:sldId id="265" r:id="rId8"/>
    <p:sldId id="296" r:id="rId9"/>
    <p:sldId id="297" r:id="rId10"/>
    <p:sldId id="258" r:id="rId11"/>
    <p:sldId id="261" r:id="rId12"/>
    <p:sldId id="279" r:id="rId13"/>
    <p:sldId id="266" r:id="rId14"/>
    <p:sldId id="335" r:id="rId15"/>
    <p:sldId id="263" r:id="rId16"/>
    <p:sldId id="283" r:id="rId17"/>
    <p:sldId id="264" r:id="rId18"/>
    <p:sldId id="268" r:id="rId19"/>
    <p:sldId id="270" r:id="rId20"/>
    <p:sldId id="298" r:id="rId21"/>
    <p:sldId id="315" r:id="rId22"/>
    <p:sldId id="274" r:id="rId23"/>
    <p:sldId id="299" r:id="rId24"/>
    <p:sldId id="300" r:id="rId25"/>
    <p:sldId id="301" r:id="rId26"/>
    <p:sldId id="302" r:id="rId27"/>
    <p:sldId id="275" r:id="rId28"/>
    <p:sldId id="289" r:id="rId29"/>
    <p:sldId id="303" r:id="rId30"/>
    <p:sldId id="307" r:id="rId31"/>
    <p:sldId id="308" r:id="rId32"/>
    <p:sldId id="309" r:id="rId33"/>
    <p:sldId id="310" r:id="rId34"/>
    <p:sldId id="311" r:id="rId35"/>
    <p:sldId id="312" r:id="rId36"/>
    <p:sldId id="277" r:id="rId37"/>
    <p:sldId id="322" r:id="rId38"/>
    <p:sldId id="324" r:id="rId39"/>
    <p:sldId id="337" r:id="rId40"/>
    <p:sldId id="325" r:id="rId41"/>
    <p:sldId id="326" r:id="rId42"/>
    <p:sldId id="327" r:id="rId43"/>
    <p:sldId id="338" r:id="rId44"/>
    <p:sldId id="328" r:id="rId45"/>
    <p:sldId id="330" r:id="rId46"/>
    <p:sldId id="340" r:id="rId47"/>
    <p:sldId id="331" r:id="rId48"/>
    <p:sldId id="332" r:id="rId49"/>
    <p:sldId id="333" r:id="rId50"/>
    <p:sldId id="341" r:id="rId51"/>
    <p:sldId id="342" r:id="rId52"/>
    <p:sldId id="343" r:id="rId53"/>
    <p:sldId id="344" r:id="rId54"/>
    <p:sldId id="345" r:id="rId55"/>
    <p:sldId id="346" r:id="rId56"/>
    <p:sldId id="347" r:id="rId57"/>
    <p:sldId id="355" r:id="rId58"/>
    <p:sldId id="348" r:id="rId59"/>
    <p:sldId id="349" r:id="rId60"/>
    <p:sldId id="350" r:id="rId61"/>
    <p:sldId id="352" r:id="rId62"/>
    <p:sldId id="353" r:id="rId63"/>
    <p:sldId id="354" r:id="rId6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0066FF"/>
    <a:srgbClr val="FF99FF"/>
    <a:srgbClr val="CCFFCC"/>
    <a:srgbClr val="FFFF99"/>
    <a:srgbClr val="FFCC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866" autoAdjust="0"/>
    <p:restoredTop sz="94660"/>
  </p:normalViewPr>
  <p:slideViewPr>
    <p:cSldViewPr snapToGrid="0">
      <p:cViewPr varScale="1">
        <p:scale>
          <a:sx n="84" d="100"/>
          <a:sy n="84" d="100"/>
        </p:scale>
        <p:origin x="37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C0D7FE-39BB-43A5-B49E-570BCF79926B}" type="datetimeFigureOut">
              <a:rPr lang="en-US" smtClean="0"/>
              <a:t>11/21/2023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475F20-8C43-433A-8929-7126DB3644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6995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585BAF-693C-4E92-9835-285BE653B69E}" type="datetime1">
              <a:rPr lang="en-US" smtClean="0"/>
              <a:t>11/21/2023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FEB5B-16A8-4DEE-BB2E-0D48B630DA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5220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AE656-0436-4A56-B5A8-3F95155F8CAE}" type="datetime1">
              <a:rPr lang="en-US" smtClean="0"/>
              <a:t>11/21/2023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FEB5B-16A8-4DEE-BB2E-0D48B630DA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4284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D9209B-D46D-4916-B806-C77B45BAA9D8}" type="datetime1">
              <a:rPr lang="en-US" smtClean="0"/>
              <a:t>11/21/2023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FEB5B-16A8-4DEE-BB2E-0D48B630DA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1682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457200"/>
            <a:ext cx="10972800" cy="1371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600" y="1981200"/>
            <a:ext cx="5384800" cy="3886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981200"/>
            <a:ext cx="5384800" cy="3886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FD599751-9F7B-40C9-B8DA-096C3B131B44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95094B60-94FD-4E6A-9BE4-DCF04EA02F30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2E6467B-857E-47E6-83EB-0D7169AA1B1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7" name="Rectangle 16">
            <a:extLst>
              <a:ext uri="{FF2B5EF4-FFF2-40B4-BE49-F238E27FC236}">
                <a16:creationId xmlns:a16="http://schemas.microsoft.com/office/drawing/2014/main" id="{AB2F2EA7-CCDA-4089-9B5E-3275B65617B5}"/>
              </a:ext>
            </a:extLst>
          </p:cNvPr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CCFD43B-6D65-4896-851E-51FEA3D012A4}" type="datetime1">
              <a:rPr lang="en-US" altLang="en-US" smtClean="0"/>
              <a:t>11/21/2023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07098275"/>
      </p:ext>
    </p:extLst>
  </p:cSld>
  <p:clrMapOvr>
    <a:masterClrMapping/>
  </p:clrMapOvr>
  <p:transition>
    <p:blinds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457200"/>
            <a:ext cx="10972800" cy="1371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600" y="1981200"/>
            <a:ext cx="5384800" cy="3886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197600" y="1981200"/>
            <a:ext cx="5384800" cy="18669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197600" y="4000500"/>
            <a:ext cx="5384800" cy="18669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52FA26B7-5472-4991-BD7A-5AF1AA375E98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0525DBDE-C6B8-46CC-B4A3-51796731DFC9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1522243-DDFA-4913-9169-8934CDDFB1E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8" name="Rectangle 16">
            <a:extLst>
              <a:ext uri="{FF2B5EF4-FFF2-40B4-BE49-F238E27FC236}">
                <a16:creationId xmlns:a16="http://schemas.microsoft.com/office/drawing/2014/main" id="{0F40803D-E693-4255-8E71-5DB7D6A9B9E0}"/>
              </a:ext>
            </a:extLst>
          </p:cNvPr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2656BE1-FA9F-48E4-B915-4F5D31BDE843}" type="datetime1">
              <a:rPr lang="en-US" altLang="en-US" smtClean="0"/>
              <a:t>11/21/2023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09265738"/>
      </p:ext>
    </p:extLst>
  </p:cSld>
  <p:clrMapOvr>
    <a:masterClrMapping/>
  </p:clrMapOvr>
  <p:transition>
    <p:blinds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457200"/>
            <a:ext cx="10972800" cy="1371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981200"/>
            <a:ext cx="5384800" cy="3886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197600" y="1981200"/>
            <a:ext cx="5384800" cy="18669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197600" y="4000500"/>
            <a:ext cx="5384800" cy="18669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82736FF0-9399-4479-98AD-EEABD17FF09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9BA0D8C0-C4F8-411F-B685-4C7CBC8CA847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66E6B4E-7B64-4348-A036-D2AC748E1A8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8" name="Rectangle 16">
            <a:extLst>
              <a:ext uri="{FF2B5EF4-FFF2-40B4-BE49-F238E27FC236}">
                <a16:creationId xmlns:a16="http://schemas.microsoft.com/office/drawing/2014/main" id="{9D91B57B-137E-47DF-B394-49240E068899}"/>
              </a:ext>
            </a:extLst>
          </p:cNvPr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0184FB8-ECA6-42E5-A371-578179A3D7F7}" type="datetime1">
              <a:rPr lang="en-US" altLang="en-US" smtClean="0"/>
              <a:t>11/21/2023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66370979"/>
      </p:ext>
    </p:extLst>
  </p:cSld>
  <p:clrMapOvr>
    <a:masterClrMapping/>
  </p:clrMapOvr>
  <p:transition>
    <p:blinds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609600" y="457200"/>
            <a:ext cx="10972800" cy="1371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09600" y="1981200"/>
            <a:ext cx="5384800" cy="18669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197600" y="1981200"/>
            <a:ext cx="5384800" cy="18669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09600" y="4000500"/>
            <a:ext cx="5384800" cy="18669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7600" y="4000500"/>
            <a:ext cx="5384800" cy="18669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1E15A4B9-26B5-41DB-B0B1-4B51B6EF94E8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4A9A1BD3-CB4F-424E-AF00-B3890488FF77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2E6F311-10D1-4286-AF5E-C657A3384D1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9" name="Rectangle 16">
            <a:extLst>
              <a:ext uri="{FF2B5EF4-FFF2-40B4-BE49-F238E27FC236}">
                <a16:creationId xmlns:a16="http://schemas.microsoft.com/office/drawing/2014/main" id="{AC58DA8F-D06B-40DD-9E7A-8D2267C86AD0}"/>
              </a:ext>
            </a:extLst>
          </p:cNvPr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E09B629-A2A1-44C7-81A8-CAD980F211AC}" type="datetime1">
              <a:rPr lang="en-US" altLang="en-US" smtClean="0"/>
              <a:t>11/21/2023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16951516"/>
      </p:ext>
    </p:extLst>
  </p:cSld>
  <p:clrMapOvr>
    <a:masterClrMapping/>
  </p:clrMapOvr>
  <p:transition>
    <p:blinds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457200"/>
            <a:ext cx="10972800" cy="1371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09600" y="1981200"/>
            <a:ext cx="10972800" cy="38862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670A72E3-D44F-454D-8AE4-4A5FCF59FC05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42252571-A937-43DA-AD01-8540BE30A7B7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7884755-19F1-4F9F-A5AA-9C2CE583FFE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6" name="Rectangle 16">
            <a:extLst>
              <a:ext uri="{FF2B5EF4-FFF2-40B4-BE49-F238E27FC236}">
                <a16:creationId xmlns:a16="http://schemas.microsoft.com/office/drawing/2014/main" id="{74C55B05-18E1-4F56-B0A8-91DD0FA4D7C7}"/>
              </a:ext>
            </a:extLst>
          </p:cNvPr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B796B44-761D-4177-9A79-CB4901B18474}" type="datetime1">
              <a:rPr lang="en-US" altLang="en-US" smtClean="0"/>
              <a:t>11/21/2023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93956629"/>
      </p:ext>
    </p:extLst>
  </p:cSld>
  <p:clrMapOvr>
    <a:masterClrMapping/>
  </p:clrMapOvr>
  <p:transition>
    <p:blinds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E7122C-BA28-4890-9158-4C14A00192B1}" type="datetime1">
              <a:rPr lang="en-US" smtClean="0"/>
              <a:t>11/21/2023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FEB5B-16A8-4DEE-BB2E-0D48B630DA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5272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F61AF-773F-4F5D-A7DF-21FB33F68DC4}" type="datetime1">
              <a:rPr lang="en-US" smtClean="0"/>
              <a:t>11/21/2023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FEB5B-16A8-4DEE-BB2E-0D48B630DA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0147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447171-2FF3-4278-8834-025F53B88BA8}" type="datetime1">
              <a:rPr lang="en-US" smtClean="0"/>
              <a:t>11/21/2023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FEB5B-16A8-4DEE-BB2E-0D48B630DA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0283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D79DB-608B-4871-B6D9-8CC6C29BB448}" type="datetime1">
              <a:rPr lang="en-US" smtClean="0"/>
              <a:t>11/21/2023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FEB5B-16A8-4DEE-BB2E-0D48B630DA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8528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9E85C3-6633-4662-8FC5-17A3285217B7}" type="datetime1">
              <a:rPr lang="en-US" smtClean="0"/>
              <a:t>11/21/2023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FEB5B-16A8-4DEE-BB2E-0D48B630DA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879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E5A23-A5B7-4D4E-AD69-0FD018AB739E}" type="datetime1">
              <a:rPr lang="en-US" smtClean="0"/>
              <a:t>11/21/2023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FEB5B-16A8-4DEE-BB2E-0D48B630DA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0867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B6CFB8-58A8-464B-88BC-B50392920815}" type="datetime1">
              <a:rPr lang="en-US" smtClean="0"/>
              <a:t>11/21/2023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FEB5B-16A8-4DEE-BB2E-0D48B630DA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9011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44EB3-92D0-4F31-8214-28F67FF5DD22}" type="datetime1">
              <a:rPr lang="en-US" smtClean="0"/>
              <a:t>11/21/2023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FEB5B-16A8-4DEE-BB2E-0D48B630DA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3402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D5673D-0DB9-47F3-B51E-3E976D0F0440}" type="datetime1">
              <a:rPr lang="en-US" smtClean="0"/>
              <a:t>11/21/2023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CFEB5B-16A8-4DEE-BB2E-0D48B630DA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53349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mf"/><Relationship Id="rId7" Type="http://schemas.openxmlformats.org/officeDocument/2006/relationships/image" Target="../media/image15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13.x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14.wmf"/><Relationship Id="rId4" Type="http://schemas.openxmlformats.org/officeDocument/2006/relationships/oleObject" Target="../embeddings/oleObject2.bin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8.wmf"/><Relationship Id="rId4" Type="http://schemas.openxmlformats.org/officeDocument/2006/relationships/oleObject" Target="../embeddings/oleObject4.bin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.bin"/><Relationship Id="rId3" Type="http://schemas.openxmlformats.org/officeDocument/2006/relationships/image" Target="../media/image20.png"/><Relationship Id="rId7" Type="http://schemas.openxmlformats.org/officeDocument/2006/relationships/image" Target="../media/image21.wm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5.xml"/><Relationship Id="rId6" Type="http://schemas.openxmlformats.org/officeDocument/2006/relationships/oleObject" Target="../embeddings/oleObject5.bin"/><Relationship Id="rId5" Type="http://schemas.openxmlformats.org/officeDocument/2006/relationships/image" Target="../media/image21.png"/><Relationship Id="rId4" Type="http://schemas.openxmlformats.org/officeDocument/2006/relationships/image" Target="../media/image10.png"/><Relationship Id="rId9" Type="http://schemas.openxmlformats.org/officeDocument/2006/relationships/image" Target="../media/image21.w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wmf"/><Relationship Id="rId4" Type="http://schemas.openxmlformats.org/officeDocument/2006/relationships/oleObject" Target="../embeddings/oleObject6.bin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1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1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1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1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tmp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tmp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m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40.tmp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tmp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tmp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0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tmp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tmp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tmp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2445" y="241028"/>
            <a:ext cx="10067108" cy="2191862"/>
          </a:xfrm>
        </p:spPr>
        <p:txBody>
          <a:bodyPr anchor="t">
            <a:normAutofit fontScale="90000"/>
          </a:bodyPr>
          <a:lstStyle/>
          <a:p>
            <a:r>
              <a:rPr lang="en-US" dirty="0"/>
              <a:t>MSDM 5003 Week 12</a:t>
            </a:r>
            <a:br>
              <a:rPr lang="en-US" dirty="0"/>
            </a:br>
            <a:r>
              <a:rPr lang="en-US" sz="4000" dirty="0"/>
              <a:t>23 November 2023</a:t>
            </a:r>
            <a:br>
              <a:rPr lang="en-US" sz="4000" dirty="0"/>
            </a:br>
            <a:r>
              <a:rPr lang="en-US" sz="5400" b="1" dirty="0"/>
              <a:t>Beyond the Basic Games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49085" y="2216343"/>
            <a:ext cx="10493829" cy="4140007"/>
          </a:xfrm>
        </p:spPr>
        <p:txBody>
          <a:bodyPr>
            <a:noAutofit/>
          </a:bodyPr>
          <a:lstStyle/>
          <a:p>
            <a:pPr algn="l"/>
            <a:r>
              <a:rPr lang="en-US" dirty="0"/>
              <a:t>Outline:</a:t>
            </a:r>
          </a:p>
          <a:p>
            <a:pPr algn="l"/>
            <a:r>
              <a:rPr lang="en-US" dirty="0"/>
              <a:t>1. The Wealth Game</a:t>
            </a:r>
          </a:p>
          <a:p>
            <a:pPr algn="l"/>
            <a:r>
              <a:rPr lang="en-US" dirty="0"/>
              <a:t>2. Testing with Hang Seng Index</a:t>
            </a:r>
          </a:p>
          <a:p>
            <a:pPr algn="l"/>
            <a:r>
              <a:rPr lang="en-US" dirty="0"/>
              <a:t>3. Evolutionary Minority Games</a:t>
            </a:r>
          </a:p>
          <a:p>
            <a:pPr algn="l"/>
            <a:r>
              <a:rPr lang="en-US" dirty="0"/>
              <a:t>4. Adaptive Minority Games</a:t>
            </a:r>
          </a:p>
          <a:p>
            <a:pPr algn="l"/>
            <a:r>
              <a:rPr lang="en-US" dirty="0"/>
              <a:t>5. The Kolkata Paise Restaurant Problem</a:t>
            </a:r>
          </a:p>
          <a:p>
            <a:pPr algn="l">
              <a:spcBef>
                <a:spcPts val="600"/>
              </a:spcBef>
            </a:pPr>
            <a:r>
              <a:rPr lang="en-US" dirty="0"/>
              <a:t>6. Agent-Based Models for Explaining the Power Law for Price Fluctuations 	Herding Model: </a:t>
            </a:r>
            <a:r>
              <a:rPr lang="en-US" dirty="0" err="1"/>
              <a:t>Cont-Bouchaud</a:t>
            </a:r>
            <a:endParaRPr lang="en-US" dirty="0"/>
          </a:p>
          <a:p>
            <a:pPr algn="l">
              <a:spcBef>
                <a:spcPts val="0"/>
              </a:spcBef>
            </a:pPr>
            <a:r>
              <a:rPr lang="en-US" dirty="0"/>
              <a:t>	</a:t>
            </a:r>
            <a:r>
              <a:rPr lang="en-US" dirty="0" err="1"/>
              <a:t>Cont-Bouchaud</a:t>
            </a:r>
            <a:r>
              <a:rPr lang="en-US" dirty="0"/>
              <a:t> Model on a Lattice: Percolation Model</a:t>
            </a:r>
          </a:p>
          <a:p>
            <a:pPr algn="l">
              <a:spcBef>
                <a:spcPts val="0"/>
              </a:spcBef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FEB5B-16A8-4DEE-BB2E-0D48B630DA04}" type="slidenum">
              <a:rPr lang="en-US" sz="1400" smtClean="0">
                <a:solidFill>
                  <a:schemeClr val="tx1"/>
                </a:solidFill>
              </a:rPr>
              <a:t>1</a:t>
            </a:fld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73265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98" name="Picture 14" descr="CoolClips_vc102289">
            <a:extLst>
              <a:ext uri="{FF2B5EF4-FFF2-40B4-BE49-F238E27FC236}">
                <a16:creationId xmlns:a16="http://schemas.microsoft.com/office/drawing/2014/main" id="{59474943-500C-493E-B8B3-5E0FB7CA11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3700" y="3141663"/>
            <a:ext cx="1404938" cy="982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99" name="Picture 15" descr="CoolClips_vc061459">
            <a:extLst>
              <a:ext uri="{FF2B5EF4-FFF2-40B4-BE49-F238E27FC236}">
                <a16:creationId xmlns:a16="http://schemas.microsoft.com/office/drawing/2014/main" id="{53EB4973-9DFC-40D7-968E-6A4E2F8680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7326" y="2312989"/>
            <a:ext cx="1439863" cy="1354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92" name="Rectangle 8">
            <a:extLst>
              <a:ext uri="{FF2B5EF4-FFF2-40B4-BE49-F238E27FC236}">
                <a16:creationId xmlns:a16="http://schemas.microsoft.com/office/drawing/2014/main" id="{3BEC427C-D8FB-4BF8-9518-F56A10B9F3FE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1981200" y="1981200"/>
            <a:ext cx="3575050" cy="38862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TW">
                <a:solidFill>
                  <a:srgbClr val="FF0000"/>
                </a:solidFill>
                <a:ea typeface="新細明體" panose="02020500000000000000" pitchFamily="18" charset="-120"/>
              </a:rPr>
              <a:t>Price Sensitivity</a:t>
            </a:r>
          </a:p>
          <a:p>
            <a:pPr eaLnBrk="1" hangingPunct="1">
              <a:lnSpc>
                <a:spcPct val="90000"/>
              </a:lnSpc>
              <a:buFontTx/>
              <a:buChar char="-"/>
            </a:pPr>
            <a:r>
              <a:rPr lang="en-US" altLang="zh-TW">
                <a:ea typeface="新細明體" panose="02020500000000000000" pitchFamily="18" charset="-120"/>
              </a:rPr>
              <a:t>Sensitivity of stock price on agents’ </a:t>
            </a:r>
            <a:r>
              <a:rPr lang="en-US" altLang="zh-TW">
                <a:solidFill>
                  <a:srgbClr val="FF0000"/>
                </a:solidFill>
                <a:ea typeface="新細明體" panose="02020500000000000000" pitchFamily="18" charset="-120"/>
              </a:rPr>
              <a:t>collective actions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TW">
                <a:ea typeface="新細明體" panose="02020500000000000000" pitchFamily="18" charset="-120"/>
              </a:rPr>
              <a:t>Define </a:t>
            </a:r>
            <a:r>
              <a:rPr lang="el-GR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en-US" altLang="zh-TW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:</a:t>
            </a:r>
            <a:endParaRPr lang="en-US" altLang="zh-TW">
              <a:solidFill>
                <a:srgbClr val="FF0000"/>
              </a:solidFill>
              <a:ea typeface="新細明體" panose="02020500000000000000" pitchFamily="18" charset="-120"/>
            </a:endParaRPr>
          </a:p>
          <a:p>
            <a:pPr eaLnBrk="1" hangingPunct="1">
              <a:lnSpc>
                <a:spcPct val="90000"/>
              </a:lnSpc>
              <a:buFontTx/>
              <a:buChar char="-"/>
            </a:pPr>
            <a:endParaRPr lang="en-US" altLang="en-US">
              <a:solidFill>
                <a:srgbClr val="FF0000"/>
              </a:solidFill>
            </a:endParaRPr>
          </a:p>
        </p:txBody>
      </p:sp>
      <p:pic>
        <p:nvPicPr>
          <p:cNvPr id="16395" name="Picture 11" descr="CoolClips_busi0995">
            <a:extLst>
              <a:ext uri="{FF2B5EF4-FFF2-40B4-BE49-F238E27FC236}">
                <a16:creationId xmlns:a16="http://schemas.microsoft.com/office/drawing/2014/main" id="{5F881CE4-7774-4BB8-A356-CEDF66067916}"/>
              </a:ext>
            </a:extLst>
          </p:cNvPr>
          <p:cNvPicPr>
            <a:picLocks noGrp="1" noChangeAspect="1" noChangeArrowheads="1"/>
          </p:cNvPicPr>
          <p:nvPr>
            <p:ph sz="quarter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175500" y="1196975"/>
            <a:ext cx="2160588" cy="2139950"/>
          </a:xfrm>
        </p:spPr>
      </p:pic>
      <p:pic>
        <p:nvPicPr>
          <p:cNvPr id="16396" name="Picture 12" descr="CoolClips_vc020312">
            <a:extLst>
              <a:ext uri="{FF2B5EF4-FFF2-40B4-BE49-F238E27FC236}">
                <a16:creationId xmlns:a16="http://schemas.microsoft.com/office/drawing/2014/main" id="{AD6615B6-D826-427B-BEB9-E6F2D8C0F7BF}"/>
              </a:ext>
            </a:extLst>
          </p:cNvPr>
          <p:cNvPicPr>
            <a:picLocks noGrp="1" noChangeAspect="1" noChangeArrowheads="1"/>
          </p:cNvPicPr>
          <p:nvPr>
            <p:ph sz="quarter" idx="3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448300" y="3752850"/>
            <a:ext cx="1189038" cy="11176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6407" name="Text Box 23">
            <a:extLst>
              <a:ext uri="{FF2B5EF4-FFF2-40B4-BE49-F238E27FC236}">
                <a16:creationId xmlns:a16="http://schemas.microsoft.com/office/drawing/2014/main" id="{166830C4-AACA-4E5E-9A87-7D285745E6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3838" y="4833938"/>
            <a:ext cx="2087562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TW" sz="3000" dirty="0">
                <a:solidFill>
                  <a:srgbClr val="0000FF"/>
                </a:solidFill>
                <a:latin typeface="+mn-lt"/>
                <a:ea typeface="新細明體" panose="02020500000000000000" pitchFamily="18" charset="-120"/>
              </a:rPr>
              <a:t>Individual decisions</a:t>
            </a:r>
            <a:endParaRPr lang="en-US" altLang="en-US" sz="3000" dirty="0">
              <a:solidFill>
                <a:srgbClr val="0000FF"/>
              </a:solidFill>
              <a:latin typeface="+mn-lt"/>
            </a:endParaRPr>
          </a:p>
        </p:txBody>
      </p:sp>
      <p:sp>
        <p:nvSpPr>
          <p:cNvPr id="16408" name="Text Box 24">
            <a:extLst>
              <a:ext uri="{FF2B5EF4-FFF2-40B4-BE49-F238E27FC236}">
                <a16:creationId xmlns:a16="http://schemas.microsoft.com/office/drawing/2014/main" id="{34F498C5-60E0-4965-A7C3-626CA6B0AA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20189" y="2349500"/>
            <a:ext cx="1303562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3000" dirty="0">
                <a:solidFill>
                  <a:srgbClr val="0000FF"/>
                </a:solidFill>
                <a:latin typeface="+mn-lt"/>
                <a:ea typeface="新細明體" panose="02020500000000000000" pitchFamily="18" charset="-120"/>
              </a:rPr>
              <a:t>Price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3000" dirty="0">
                <a:solidFill>
                  <a:srgbClr val="0000FF"/>
                </a:solidFill>
                <a:latin typeface="+mn-lt"/>
              </a:rPr>
              <a:t>change</a:t>
            </a:r>
          </a:p>
        </p:txBody>
      </p:sp>
      <p:sp>
        <p:nvSpPr>
          <p:cNvPr id="16410" name="Text Box 26">
            <a:extLst>
              <a:ext uri="{FF2B5EF4-FFF2-40B4-BE49-F238E27FC236}">
                <a16:creationId xmlns:a16="http://schemas.microsoft.com/office/drawing/2014/main" id="{1F1762FB-6D3E-4F84-B1B6-F5ED976041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5189" y="5913438"/>
            <a:ext cx="7221272" cy="6155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FFCC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3400" b="1" dirty="0">
                <a:latin typeface="+mn-lt"/>
                <a:ea typeface="新細明體" panose="02020500000000000000" pitchFamily="18" charset="-120"/>
              </a:rPr>
              <a:t>Price movement = (Collective actions)</a:t>
            </a:r>
            <a:r>
              <a:rPr lang="el-GR" altLang="zh-TW" sz="3400" b="1" baseline="30000" dirty="0">
                <a:latin typeface="+mn-lt"/>
                <a:cs typeface="Times New Roman" panose="02020603050405020304" pitchFamily="18" charset="0"/>
              </a:rPr>
              <a:t>γ</a:t>
            </a:r>
            <a:r>
              <a:rPr lang="en-US" altLang="zh-TW" sz="3400" b="1" dirty="0">
                <a:latin typeface="+mn-lt"/>
                <a:ea typeface="新細明體" panose="02020500000000000000" pitchFamily="18" charset="-120"/>
              </a:rPr>
              <a:t> </a:t>
            </a:r>
            <a:endParaRPr lang="en-US" altLang="en-US" sz="3400" b="1" dirty="0">
              <a:latin typeface="+mn-lt"/>
            </a:endParaRPr>
          </a:p>
        </p:txBody>
      </p:sp>
      <p:pic>
        <p:nvPicPr>
          <p:cNvPr id="16404" name="Picture 20" descr="CoolClips_vc005387">
            <a:extLst>
              <a:ext uri="{FF2B5EF4-FFF2-40B4-BE49-F238E27FC236}">
                <a16:creationId xmlns:a16="http://schemas.microsoft.com/office/drawing/2014/main" id="{B2534BC6-03E6-4D31-864D-E3E0302283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4288" y="3897313"/>
            <a:ext cx="1439862" cy="1166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405" name="AutoShape 21">
            <a:extLst>
              <a:ext uri="{FF2B5EF4-FFF2-40B4-BE49-F238E27FC236}">
                <a16:creationId xmlns:a16="http://schemas.microsoft.com/office/drawing/2014/main" id="{37D204B6-5BC0-42C1-84D1-598F187A1D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48526" y="4257676"/>
            <a:ext cx="1439863" cy="720725"/>
          </a:xfrm>
          <a:prstGeom prst="rightArrow">
            <a:avLst>
              <a:gd name="adj1" fmla="val 49778"/>
              <a:gd name="adj2" fmla="val 4754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/>
          </a:p>
        </p:txBody>
      </p:sp>
      <p:sp>
        <p:nvSpPr>
          <p:cNvPr id="16413" name="Text Box 29">
            <a:extLst>
              <a:ext uri="{FF2B5EF4-FFF2-40B4-BE49-F238E27FC236}">
                <a16:creationId xmlns:a16="http://schemas.microsoft.com/office/drawing/2014/main" id="{C552442C-C7F0-4F8D-85CB-BB459790D4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85214" y="4905376"/>
            <a:ext cx="1982787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3000" dirty="0">
                <a:solidFill>
                  <a:srgbClr val="0000FF"/>
                </a:solidFill>
                <a:latin typeface="+mn-lt"/>
                <a:ea typeface="新細明體" panose="02020500000000000000" pitchFamily="18" charset="-120"/>
              </a:rPr>
              <a:t>Collective actions</a:t>
            </a:r>
            <a:r>
              <a:rPr lang="en-US" altLang="zh-TW" sz="3000" b="1" dirty="0">
                <a:solidFill>
                  <a:srgbClr val="0000FF"/>
                </a:solidFill>
                <a:latin typeface="+mn-lt"/>
                <a:ea typeface="新細明體" panose="02020500000000000000" pitchFamily="18" charset="-120"/>
              </a:rPr>
              <a:t> </a:t>
            </a:r>
            <a:endParaRPr lang="en-US" altLang="en-US" sz="3000" b="1" dirty="0">
              <a:solidFill>
                <a:srgbClr val="0000FF"/>
              </a:solidFill>
              <a:latin typeface="+mn-lt"/>
            </a:endParaRPr>
          </a:p>
        </p:txBody>
      </p:sp>
      <p:sp>
        <p:nvSpPr>
          <p:cNvPr id="13326" name="Rectangle 10">
            <a:extLst>
              <a:ext uri="{FF2B5EF4-FFF2-40B4-BE49-F238E27FC236}">
                <a16:creationId xmlns:a16="http://schemas.microsoft.com/office/drawing/2014/main" id="{587CACD1-23C5-40E8-A2FE-F6EE8595700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81200" y="152400"/>
            <a:ext cx="8229600" cy="1371600"/>
          </a:xfrm>
          <a:noFill/>
        </p:spPr>
        <p:txBody>
          <a:bodyPr/>
          <a:lstStyle/>
          <a:p>
            <a:pPr algn="ctr" eaLnBrk="1" hangingPunct="1"/>
            <a:r>
              <a:rPr lang="en-US" altLang="en-US" b="1" dirty="0"/>
              <a:t>Price Sensitivity</a:t>
            </a:r>
          </a:p>
        </p:txBody>
      </p:sp>
      <p:sp>
        <p:nvSpPr>
          <p:cNvPr id="16415" name="AutoShape 31">
            <a:extLst>
              <a:ext uri="{FF2B5EF4-FFF2-40B4-BE49-F238E27FC236}">
                <a16:creationId xmlns:a16="http://schemas.microsoft.com/office/drawing/2014/main" id="{FC52BD2C-1547-46DB-BFCE-5623637204BA}"/>
              </a:ext>
            </a:extLst>
          </p:cNvPr>
          <p:cNvSpPr>
            <a:spLocks noChangeArrowheads="1"/>
          </p:cNvSpPr>
          <p:nvPr/>
        </p:nvSpPr>
        <p:spPr bwMode="auto">
          <a:xfrm rot="-6387220">
            <a:off x="8421688" y="3016251"/>
            <a:ext cx="895350" cy="720725"/>
          </a:xfrm>
          <a:prstGeom prst="rightArrow">
            <a:avLst>
              <a:gd name="adj1" fmla="val 49685"/>
              <a:gd name="adj2" fmla="val 42848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52CE17-47A2-4F4E-8C4F-BA6121C8F74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1522243-DDFA-4913-9169-8934CDDFB1E0}" type="slidenum">
              <a:rPr lang="en-US" altLang="en-US" smtClean="0">
                <a:solidFill>
                  <a:schemeClr val="tx1"/>
                </a:solidFill>
              </a:rPr>
              <a:pPr>
                <a:defRPr/>
              </a:pPr>
              <a:t>10</a:t>
            </a:fld>
            <a:endParaRPr lang="en-US" alt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6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6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6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64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6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6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6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6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16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16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639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639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64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64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407" grpId="0"/>
      <p:bldP spid="16408" grpId="0"/>
      <p:bldP spid="16410" grpId="0"/>
      <p:bldP spid="1641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Rectangle 3">
            <a:extLst>
              <a:ext uri="{FF2B5EF4-FFF2-40B4-BE49-F238E27FC236}">
                <a16:creationId xmlns:a16="http://schemas.microsoft.com/office/drawing/2014/main" id="{83338583-03C2-41EB-A4DD-6FAE28AEF127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1666875" y="1268414"/>
            <a:ext cx="4141788" cy="3779837"/>
          </a:xfrm>
        </p:spPr>
        <p:txBody>
          <a:bodyPr/>
          <a:lstStyle/>
          <a:p>
            <a:pPr eaLnBrk="1" hangingPunct="1"/>
            <a:r>
              <a:rPr lang="en-US" altLang="zh-TW" dirty="0">
                <a:solidFill>
                  <a:srgbClr val="FF0000"/>
                </a:solidFill>
                <a:ea typeface="新細明體" panose="02020500000000000000" pitchFamily="18" charset="-120"/>
              </a:rPr>
              <a:t>Market impact</a:t>
            </a:r>
            <a:r>
              <a:rPr lang="en-US" altLang="zh-TW" dirty="0">
                <a:ea typeface="新細明體" panose="02020500000000000000" pitchFamily="18" charset="-120"/>
              </a:rPr>
              <a:t>: The impact of </a:t>
            </a:r>
            <a:r>
              <a:rPr lang="en-US" altLang="zh-TW" dirty="0">
                <a:solidFill>
                  <a:srgbClr val="FF0000"/>
                </a:solidFill>
                <a:ea typeface="新細明體" panose="02020500000000000000" pitchFamily="18" charset="-120"/>
              </a:rPr>
              <a:t>synchronized decisions</a:t>
            </a:r>
            <a:r>
              <a:rPr lang="en-US" altLang="zh-TW" dirty="0">
                <a:ea typeface="新細明體" panose="02020500000000000000" pitchFamily="18" charset="-120"/>
              </a:rPr>
              <a:t> from peer investors during transaction</a:t>
            </a:r>
          </a:p>
          <a:p>
            <a:pPr eaLnBrk="1" hangingPunct="1"/>
            <a:r>
              <a:rPr lang="en-US" altLang="zh-TW" dirty="0">
                <a:ea typeface="新細明體" panose="02020500000000000000" pitchFamily="18" charset="-120"/>
              </a:rPr>
              <a:t>Define </a:t>
            </a:r>
            <a:r>
              <a:rPr lang="el-GR" altLang="zh-TW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β</a:t>
            </a:r>
            <a:endParaRPr lang="en-US" altLang="en-US" dirty="0"/>
          </a:p>
        </p:txBody>
      </p:sp>
      <p:pic>
        <p:nvPicPr>
          <p:cNvPr id="23556" name="Picture 4" descr="CoolClips_busi0995">
            <a:extLst>
              <a:ext uri="{FF2B5EF4-FFF2-40B4-BE49-F238E27FC236}">
                <a16:creationId xmlns:a16="http://schemas.microsoft.com/office/drawing/2014/main" id="{65FEAF7B-F252-4B65-B1CE-57D6119E03A3}"/>
              </a:ext>
            </a:extLst>
          </p:cNvPr>
          <p:cNvPicPr>
            <a:picLocks noGrp="1" noChangeAspect="1" noChangeArrowheads="1"/>
          </p:cNvPicPr>
          <p:nvPr>
            <p:ph sz="quarter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672263" y="476250"/>
            <a:ext cx="1873250" cy="18557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23582" name="Group 30">
            <a:extLst>
              <a:ext uri="{FF2B5EF4-FFF2-40B4-BE49-F238E27FC236}">
                <a16:creationId xmlns:a16="http://schemas.microsoft.com/office/drawing/2014/main" id="{4D1F72B4-AEAF-4A50-9477-E1162005C986}"/>
              </a:ext>
            </a:extLst>
          </p:cNvPr>
          <p:cNvGrpSpPr>
            <a:grpSpLocks/>
          </p:cNvGrpSpPr>
          <p:nvPr/>
        </p:nvGrpSpPr>
        <p:grpSpPr bwMode="auto">
          <a:xfrm>
            <a:off x="6024564" y="1700213"/>
            <a:ext cx="1654175" cy="2493962"/>
            <a:chOff x="2835" y="1071"/>
            <a:chExt cx="1042" cy="1571"/>
          </a:xfrm>
        </p:grpSpPr>
        <p:pic>
          <p:nvPicPr>
            <p:cNvPr id="14355" name="Picture 5" descr="CoolClips_vc024640">
              <a:extLst>
                <a:ext uri="{FF2B5EF4-FFF2-40B4-BE49-F238E27FC236}">
                  <a16:creationId xmlns:a16="http://schemas.microsoft.com/office/drawing/2014/main" id="{07902C7D-AE04-4DD2-9121-8E31CE2DA0E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5" y="1480"/>
              <a:ext cx="709" cy="11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14356" name="Line 6">
              <a:extLst>
                <a:ext uri="{FF2B5EF4-FFF2-40B4-BE49-F238E27FC236}">
                  <a16:creationId xmlns:a16="http://schemas.microsoft.com/office/drawing/2014/main" id="{F99063A9-9970-4B63-80B2-129EF59BCBB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606" y="1071"/>
              <a:ext cx="271" cy="590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HK"/>
            </a:p>
          </p:txBody>
        </p:sp>
      </p:grpSp>
      <p:sp>
        <p:nvSpPr>
          <p:cNvPr id="23569" name="Text Box 17">
            <a:extLst>
              <a:ext uri="{FF2B5EF4-FFF2-40B4-BE49-F238E27FC236}">
                <a16:creationId xmlns:a16="http://schemas.microsoft.com/office/drawing/2014/main" id="{F45F27DC-78FE-4F68-927C-F60E859CB0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1" y="4989514"/>
            <a:ext cx="7483074" cy="16927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3400" b="1" dirty="0">
                <a:latin typeface="+mn-lt"/>
                <a:ea typeface="新細明體" panose="02020500000000000000" pitchFamily="18" charset="-120"/>
              </a:rPr>
              <a:t>Transaction price 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3400" b="1" dirty="0">
                <a:latin typeface="+mn-lt"/>
                <a:ea typeface="新細明體" panose="02020500000000000000" pitchFamily="18" charset="-120"/>
              </a:rPr>
              <a:t>= Current price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3400" b="1" dirty="0">
                <a:latin typeface="+mn-lt"/>
                <a:ea typeface="新細明體" panose="02020500000000000000" pitchFamily="18" charset="-120"/>
              </a:rPr>
              <a:t>	+</a:t>
            </a:r>
            <a:r>
              <a:rPr lang="en-US" altLang="zh-TW" sz="3400" b="1" i="1" dirty="0">
                <a:latin typeface="+mn-lt"/>
                <a:ea typeface="新細明體" panose="02020500000000000000" pitchFamily="18" charset="-120"/>
              </a:rPr>
              <a:t> </a:t>
            </a:r>
            <a:r>
              <a:rPr lang="el-GR" altLang="zh-TW" sz="3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β</a:t>
            </a:r>
            <a:r>
              <a:rPr lang="en-US" altLang="zh-TW" sz="3400" b="1" i="1" dirty="0">
                <a:latin typeface="+mn-lt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r>
              <a:rPr lang="en-US" altLang="zh-TW" sz="3400" b="1" dirty="0">
                <a:latin typeface="+mn-lt"/>
                <a:ea typeface="新細明體" panose="02020500000000000000" pitchFamily="18" charset="-120"/>
                <a:cs typeface="Times New Roman" panose="02020603050405020304" pitchFamily="18" charset="0"/>
              </a:rPr>
              <a:t>(Synchronized price movement)</a:t>
            </a:r>
            <a:endParaRPr lang="el-GR" altLang="en-US" sz="3400" b="1" dirty="0">
              <a:latin typeface="+mn-lt"/>
              <a:cs typeface="Times New Roman" panose="02020603050405020304" pitchFamily="18" charset="0"/>
            </a:endParaRPr>
          </a:p>
        </p:txBody>
      </p:sp>
      <p:grpSp>
        <p:nvGrpSpPr>
          <p:cNvPr id="23585" name="Group 33">
            <a:extLst>
              <a:ext uri="{FF2B5EF4-FFF2-40B4-BE49-F238E27FC236}">
                <a16:creationId xmlns:a16="http://schemas.microsoft.com/office/drawing/2014/main" id="{FE5BBAF0-2A79-4000-8441-F6F6D60207BB}"/>
              </a:ext>
            </a:extLst>
          </p:cNvPr>
          <p:cNvGrpSpPr>
            <a:grpSpLocks/>
          </p:cNvGrpSpPr>
          <p:nvPr/>
        </p:nvGrpSpPr>
        <p:grpSpPr bwMode="auto">
          <a:xfrm>
            <a:off x="8040689" y="1268414"/>
            <a:ext cx="2349500" cy="1476375"/>
            <a:chOff x="4105" y="799"/>
            <a:chExt cx="1480" cy="930"/>
          </a:xfrm>
        </p:grpSpPr>
        <p:sp>
          <p:nvSpPr>
            <p:cNvPr id="14353" name="Line 7">
              <a:extLst>
                <a:ext uri="{FF2B5EF4-FFF2-40B4-BE49-F238E27FC236}">
                  <a16:creationId xmlns:a16="http://schemas.microsoft.com/office/drawing/2014/main" id="{AF98B7AF-BC43-4DF4-ABDD-ACFB19D9DB5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05" y="799"/>
              <a:ext cx="385" cy="930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HK"/>
            </a:p>
          </p:txBody>
        </p:sp>
        <p:sp>
          <p:nvSpPr>
            <p:cNvPr id="14354" name="Text Box 11">
              <a:extLst>
                <a:ext uri="{FF2B5EF4-FFF2-40B4-BE49-F238E27FC236}">
                  <a16:creationId xmlns:a16="http://schemas.microsoft.com/office/drawing/2014/main" id="{08FF8DF4-567E-424F-ADF8-743AF42B783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81" y="1012"/>
              <a:ext cx="1004" cy="6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3000" dirty="0">
                  <a:solidFill>
                    <a:srgbClr val="0000FF"/>
                  </a:solidFill>
                  <a:latin typeface="+mn-lt"/>
                  <a:ea typeface="新細明體" panose="02020500000000000000" pitchFamily="18" charset="-120"/>
                </a:rPr>
                <a:t>Market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3000" dirty="0">
                  <a:solidFill>
                    <a:srgbClr val="0000FF"/>
                  </a:solidFill>
                  <a:latin typeface="+mn-lt"/>
                  <a:ea typeface="新細明體" panose="02020500000000000000" pitchFamily="18" charset="-120"/>
                </a:rPr>
                <a:t>impact !!</a:t>
              </a:r>
              <a:endParaRPr lang="en-US" altLang="en-US" sz="3000" dirty="0">
                <a:solidFill>
                  <a:srgbClr val="0000FF"/>
                </a:solidFill>
                <a:latin typeface="+mn-lt"/>
              </a:endParaRPr>
            </a:p>
          </p:txBody>
        </p:sp>
      </p:grpSp>
      <p:grpSp>
        <p:nvGrpSpPr>
          <p:cNvPr id="23584" name="Group 32">
            <a:extLst>
              <a:ext uri="{FF2B5EF4-FFF2-40B4-BE49-F238E27FC236}">
                <a16:creationId xmlns:a16="http://schemas.microsoft.com/office/drawing/2014/main" id="{0EC6B512-54E3-4202-AAC2-CF7A9F200772}"/>
              </a:ext>
            </a:extLst>
          </p:cNvPr>
          <p:cNvGrpSpPr>
            <a:grpSpLocks/>
          </p:cNvGrpSpPr>
          <p:nvPr/>
        </p:nvGrpSpPr>
        <p:grpSpPr bwMode="auto">
          <a:xfrm>
            <a:off x="7680326" y="2781301"/>
            <a:ext cx="2411413" cy="2911475"/>
            <a:chOff x="3878" y="1752"/>
            <a:chExt cx="1519" cy="1834"/>
          </a:xfrm>
        </p:grpSpPr>
        <p:pic>
          <p:nvPicPr>
            <p:cNvPr id="14349" name="Picture 8" descr="CoolClips_vc000015">
              <a:extLst>
                <a:ext uri="{FF2B5EF4-FFF2-40B4-BE49-F238E27FC236}">
                  <a16:creationId xmlns:a16="http://schemas.microsoft.com/office/drawing/2014/main" id="{0A427184-9128-4E34-9A66-CB32DFA651B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7" y="1752"/>
              <a:ext cx="862" cy="8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350" name="AutoShape 9">
              <a:extLst>
                <a:ext uri="{FF2B5EF4-FFF2-40B4-BE49-F238E27FC236}">
                  <a16:creationId xmlns:a16="http://schemas.microsoft.com/office/drawing/2014/main" id="{5F29E7C7-B102-4F53-B6BA-84FD4E55A4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78" y="2024"/>
              <a:ext cx="273" cy="363"/>
            </a:xfrm>
            <a:prstGeom prst="rightArrow">
              <a:avLst>
                <a:gd name="adj1" fmla="val 49861"/>
                <a:gd name="adj2" fmla="val 52014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/>
            </a:p>
          </p:txBody>
        </p:sp>
        <p:sp>
          <p:nvSpPr>
            <p:cNvPr id="14351" name="AutoShape 13">
              <a:extLst>
                <a:ext uri="{FF2B5EF4-FFF2-40B4-BE49-F238E27FC236}">
                  <a16:creationId xmlns:a16="http://schemas.microsoft.com/office/drawing/2014/main" id="{E6138B78-6592-401F-B74F-C634C553ADF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573882">
              <a:off x="3939" y="2665"/>
              <a:ext cx="396" cy="272"/>
            </a:xfrm>
            <a:prstGeom prst="upArrow">
              <a:avLst>
                <a:gd name="adj1" fmla="val 49556"/>
                <a:gd name="adj2" fmla="val 48931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/>
            </a:p>
          </p:txBody>
        </p:sp>
        <p:sp>
          <p:nvSpPr>
            <p:cNvPr id="14352" name="Text Box 18">
              <a:extLst>
                <a:ext uri="{FF2B5EF4-FFF2-40B4-BE49-F238E27FC236}">
                  <a16:creationId xmlns:a16="http://schemas.microsoft.com/office/drawing/2014/main" id="{E926EBDB-4100-49CD-A3FD-7225A046878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22" y="2946"/>
              <a:ext cx="1475" cy="6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3000" dirty="0">
                  <a:solidFill>
                    <a:srgbClr val="0000FF"/>
                  </a:solidFill>
                  <a:latin typeface="+mn-lt"/>
                  <a:ea typeface="新細明體" panose="02020500000000000000" pitchFamily="18" charset="-120"/>
                </a:rPr>
                <a:t>Synchronized 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3000" dirty="0">
                  <a:solidFill>
                    <a:srgbClr val="0000FF"/>
                  </a:solidFill>
                  <a:latin typeface="+mn-lt"/>
                  <a:ea typeface="新細明體" panose="02020500000000000000" pitchFamily="18" charset="-120"/>
                </a:rPr>
                <a:t>Actions !!</a:t>
              </a:r>
              <a:endParaRPr lang="en-US" altLang="en-US" sz="3000" dirty="0">
                <a:solidFill>
                  <a:srgbClr val="0000FF"/>
                </a:solidFill>
                <a:latin typeface="+mn-lt"/>
              </a:endParaRPr>
            </a:p>
          </p:txBody>
        </p:sp>
      </p:grpSp>
      <p:grpSp>
        <p:nvGrpSpPr>
          <p:cNvPr id="23583" name="Group 31">
            <a:extLst>
              <a:ext uri="{FF2B5EF4-FFF2-40B4-BE49-F238E27FC236}">
                <a16:creationId xmlns:a16="http://schemas.microsoft.com/office/drawing/2014/main" id="{400AEC11-D591-450B-96FF-6BA2BFF787D9}"/>
              </a:ext>
            </a:extLst>
          </p:cNvPr>
          <p:cNvGrpSpPr>
            <a:grpSpLocks/>
          </p:cNvGrpSpPr>
          <p:nvPr/>
        </p:nvGrpSpPr>
        <p:grpSpPr bwMode="auto">
          <a:xfrm>
            <a:off x="5808663" y="1700213"/>
            <a:ext cx="1871662" cy="4221162"/>
            <a:chOff x="2699" y="1071"/>
            <a:chExt cx="1179" cy="2659"/>
          </a:xfrm>
        </p:grpSpPr>
        <p:pic>
          <p:nvPicPr>
            <p:cNvPr id="14347" name="Picture 12" descr="CoolClips_vc070650">
              <a:extLst>
                <a:ext uri="{FF2B5EF4-FFF2-40B4-BE49-F238E27FC236}">
                  <a16:creationId xmlns:a16="http://schemas.microsoft.com/office/drawing/2014/main" id="{99EF9776-206D-4660-8F3F-E0D97924954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99" y="2659"/>
              <a:ext cx="991" cy="10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348" name="Line 26">
              <a:extLst>
                <a:ext uri="{FF2B5EF4-FFF2-40B4-BE49-F238E27FC236}">
                  <a16:creationId xmlns:a16="http://schemas.microsoft.com/office/drawing/2014/main" id="{8C364D58-C90D-4154-A1AB-E8153AB84E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83" y="1071"/>
              <a:ext cx="295" cy="1520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HK"/>
            </a:p>
          </p:txBody>
        </p:sp>
      </p:grpSp>
      <p:sp>
        <p:nvSpPr>
          <p:cNvPr id="14346" name="Rectangle 29">
            <a:extLst>
              <a:ext uri="{FF2B5EF4-FFF2-40B4-BE49-F238E27FC236}">
                <a16:creationId xmlns:a16="http://schemas.microsoft.com/office/drawing/2014/main" id="{9F79FC50-651C-4A07-A432-B99D72E56DA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81201" y="260350"/>
            <a:ext cx="5230813" cy="1371600"/>
          </a:xfrm>
          <a:noFill/>
        </p:spPr>
        <p:txBody>
          <a:bodyPr/>
          <a:lstStyle/>
          <a:p>
            <a:pPr algn="ctr" eaLnBrk="1" hangingPunct="1"/>
            <a:r>
              <a:rPr lang="en-US" altLang="en-US" b="1" dirty="0"/>
              <a:t>Market Impact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DEF09B5-3208-4C2B-BC37-A981B0A4448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1522243-DDFA-4913-9169-8934CDDFB1E0}" type="slidenum">
              <a:rPr lang="en-US" altLang="en-US" smtClean="0">
                <a:solidFill>
                  <a:schemeClr val="tx1"/>
                </a:solidFill>
              </a:rPr>
              <a:pPr>
                <a:defRPr/>
              </a:pPr>
              <a:t>11</a:t>
            </a:fld>
            <a:endParaRPr lang="en-US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3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35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35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35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35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35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35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35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35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6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607" name="Group 23">
            <a:extLst>
              <a:ext uri="{FF2B5EF4-FFF2-40B4-BE49-F238E27FC236}">
                <a16:creationId xmlns:a16="http://schemas.microsoft.com/office/drawing/2014/main" id="{AF53FDF1-EAFB-4224-9A38-5AB86BCBAA12}"/>
              </a:ext>
            </a:extLst>
          </p:cNvPr>
          <p:cNvGrpSpPr>
            <a:grpSpLocks/>
          </p:cNvGrpSpPr>
          <p:nvPr/>
        </p:nvGrpSpPr>
        <p:grpSpPr bwMode="auto">
          <a:xfrm>
            <a:off x="1882775" y="981076"/>
            <a:ext cx="7221538" cy="1300163"/>
            <a:chOff x="226" y="867"/>
            <a:chExt cx="4549" cy="819"/>
          </a:xfrm>
        </p:grpSpPr>
        <p:sp>
          <p:nvSpPr>
            <p:cNvPr id="15368" name="Text Box 3">
              <a:extLst>
                <a:ext uri="{FF2B5EF4-FFF2-40B4-BE49-F238E27FC236}">
                  <a16:creationId xmlns:a16="http://schemas.microsoft.com/office/drawing/2014/main" id="{C8B233D1-EB11-4373-968B-14C5D264A8D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6" y="1298"/>
              <a:ext cx="4549" cy="3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3400" b="1">
                  <a:latin typeface="+mn-lt"/>
                  <a:ea typeface="新細明體" panose="02020500000000000000" pitchFamily="18" charset="-120"/>
                </a:rPr>
                <a:t>Price movement = (Collective actions)</a:t>
              </a:r>
              <a:r>
                <a:rPr lang="el-GR" altLang="zh-TW" sz="3400" b="1" baseline="30000">
                  <a:latin typeface="+mn-lt"/>
                  <a:cs typeface="Times New Roman" panose="02020603050405020304" pitchFamily="18" charset="0"/>
                </a:rPr>
                <a:t>γ</a:t>
              </a:r>
              <a:r>
                <a:rPr lang="en-US" altLang="zh-TW" sz="3400" b="1">
                  <a:latin typeface="+mn-lt"/>
                  <a:ea typeface="新細明體" panose="02020500000000000000" pitchFamily="18" charset="-120"/>
                </a:rPr>
                <a:t> </a:t>
              </a:r>
              <a:endParaRPr lang="en-US" altLang="en-US" sz="3400" b="1">
                <a:latin typeface="+mn-lt"/>
              </a:endParaRPr>
            </a:p>
          </p:txBody>
        </p:sp>
        <p:sp>
          <p:nvSpPr>
            <p:cNvPr id="15369" name="Text Box 6">
              <a:extLst>
                <a:ext uri="{FF2B5EF4-FFF2-40B4-BE49-F238E27FC236}">
                  <a16:creationId xmlns:a16="http://schemas.microsoft.com/office/drawing/2014/main" id="{9323B4DB-13EE-43EE-87B4-5F92DE05071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69" y="867"/>
              <a:ext cx="2599" cy="4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3600" dirty="0">
                  <a:solidFill>
                    <a:srgbClr val="0000FF"/>
                  </a:solidFill>
                  <a:latin typeface="+mn-lt"/>
                  <a:ea typeface="新細明體" panose="02020500000000000000" pitchFamily="18" charset="-120"/>
                </a:rPr>
                <a:t>(1) Price sensitivity  </a:t>
              </a:r>
              <a:r>
                <a:rPr lang="el-GR" altLang="zh-TW" sz="3600" dirty="0">
                  <a:solidFill>
                    <a:srgbClr val="0000FF"/>
                  </a:solidFill>
                  <a:latin typeface="+mn-lt"/>
                  <a:cs typeface="Times New Roman" panose="02020603050405020304" pitchFamily="18" charset="0"/>
                </a:rPr>
                <a:t>γ</a:t>
              </a:r>
              <a:endParaRPr lang="el-GR" altLang="en-US" sz="3600" dirty="0">
                <a:solidFill>
                  <a:srgbClr val="0000FF"/>
                </a:solidFill>
                <a:latin typeface="+mn-lt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7608" name="Group 24">
            <a:extLst>
              <a:ext uri="{FF2B5EF4-FFF2-40B4-BE49-F238E27FC236}">
                <a16:creationId xmlns:a16="http://schemas.microsoft.com/office/drawing/2014/main" id="{A0920885-362C-4056-9F04-4697C1C8038E}"/>
              </a:ext>
            </a:extLst>
          </p:cNvPr>
          <p:cNvGrpSpPr>
            <a:grpSpLocks/>
          </p:cNvGrpSpPr>
          <p:nvPr/>
        </p:nvGrpSpPr>
        <p:grpSpPr bwMode="auto">
          <a:xfrm>
            <a:off x="1919289" y="2708276"/>
            <a:ext cx="7485063" cy="2382838"/>
            <a:chOff x="317" y="2273"/>
            <a:chExt cx="4715" cy="1501"/>
          </a:xfrm>
        </p:grpSpPr>
        <p:sp>
          <p:nvSpPr>
            <p:cNvPr id="15366" name="Text Box 4">
              <a:extLst>
                <a:ext uri="{FF2B5EF4-FFF2-40B4-BE49-F238E27FC236}">
                  <a16:creationId xmlns:a16="http://schemas.microsoft.com/office/drawing/2014/main" id="{B3912F90-42E0-4193-9BA1-136D4564013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7" y="2727"/>
              <a:ext cx="4715" cy="10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3400" b="1" dirty="0">
                  <a:latin typeface="+mn-lt"/>
                  <a:ea typeface="新細明體" panose="02020500000000000000" pitchFamily="18" charset="-120"/>
                </a:rPr>
                <a:t>Transaction price  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3400" b="1" dirty="0">
                  <a:latin typeface="+mn-lt"/>
                  <a:ea typeface="新細明體" panose="02020500000000000000" pitchFamily="18" charset="-120"/>
                </a:rPr>
                <a:t>= Current price 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3400" b="1" dirty="0">
                  <a:latin typeface="+mn-lt"/>
                  <a:ea typeface="新細明體" panose="02020500000000000000" pitchFamily="18" charset="-120"/>
                </a:rPr>
                <a:t>	+</a:t>
              </a:r>
              <a:r>
                <a:rPr lang="en-US" altLang="zh-TW" sz="3400" b="1" i="1" dirty="0">
                  <a:latin typeface="+mn-lt"/>
                  <a:ea typeface="新細明體" panose="02020500000000000000" pitchFamily="18" charset="-120"/>
                </a:rPr>
                <a:t> </a:t>
              </a:r>
              <a:r>
                <a:rPr lang="el-GR" altLang="zh-TW" sz="32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β</a:t>
              </a:r>
              <a:r>
                <a:rPr lang="en-US" altLang="zh-TW" sz="3400" b="1" i="1" dirty="0">
                  <a:latin typeface="+mn-lt"/>
                  <a:ea typeface="新細明體" panose="02020500000000000000" pitchFamily="18" charset="-120"/>
                  <a:cs typeface="Times New Roman" panose="02020603050405020304" pitchFamily="18" charset="0"/>
                </a:rPr>
                <a:t> </a:t>
              </a:r>
              <a:r>
                <a:rPr lang="en-US" altLang="zh-TW" sz="3400" b="1" dirty="0">
                  <a:latin typeface="+mn-lt"/>
                  <a:ea typeface="新細明體" panose="02020500000000000000" pitchFamily="18" charset="-120"/>
                  <a:cs typeface="Times New Roman" panose="02020603050405020304" pitchFamily="18" charset="0"/>
                </a:rPr>
                <a:t>(Synchronized price movement)</a:t>
              </a:r>
              <a:endParaRPr lang="el-GR" altLang="en-US" sz="3400" b="1" dirty="0">
                <a:latin typeface="+mn-lt"/>
                <a:cs typeface="Times New Roman" panose="02020603050405020304" pitchFamily="18" charset="0"/>
              </a:endParaRPr>
            </a:p>
          </p:txBody>
        </p:sp>
        <p:sp>
          <p:nvSpPr>
            <p:cNvPr id="15367" name="Text Box 7">
              <a:extLst>
                <a:ext uri="{FF2B5EF4-FFF2-40B4-BE49-F238E27FC236}">
                  <a16:creationId xmlns:a16="http://schemas.microsoft.com/office/drawing/2014/main" id="{99C4971E-E294-4D4F-B190-1B304F5E87D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82" y="2273"/>
              <a:ext cx="2593" cy="4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3600" dirty="0">
                  <a:solidFill>
                    <a:srgbClr val="0000FF"/>
                  </a:solidFill>
                  <a:latin typeface="+mn-lt"/>
                  <a:ea typeface="新細明體" panose="02020500000000000000" pitchFamily="18" charset="-120"/>
                </a:rPr>
                <a:t>(2) Market Impact </a:t>
              </a:r>
              <a:r>
                <a:rPr lang="el-GR" altLang="zh-TW" sz="3600" b="1" i="1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β</a:t>
              </a:r>
              <a:r>
                <a:rPr lang="el-GR" altLang="zh-TW" sz="36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TW" sz="3600" i="1" dirty="0">
                  <a:solidFill>
                    <a:srgbClr val="0000FF"/>
                  </a:solidFill>
                  <a:latin typeface="+mn-lt"/>
                  <a:ea typeface="新細明體" panose="02020500000000000000" pitchFamily="18" charset="-120"/>
                </a:rPr>
                <a:t> </a:t>
              </a:r>
              <a:endParaRPr lang="en-US" altLang="en-US" sz="3600" i="1" dirty="0">
                <a:solidFill>
                  <a:srgbClr val="0000FF"/>
                </a:solidFill>
                <a:latin typeface="+mn-lt"/>
              </a:endParaRPr>
            </a:p>
          </p:txBody>
        </p:sp>
      </p:grpSp>
      <p:sp>
        <p:nvSpPr>
          <p:cNvPr id="67609" name="Text Box 25">
            <a:extLst>
              <a:ext uri="{FF2B5EF4-FFF2-40B4-BE49-F238E27FC236}">
                <a16:creationId xmlns:a16="http://schemas.microsoft.com/office/drawing/2014/main" id="{E6503E28-1494-432C-8ECC-DF3941E9B3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08697" y="5400566"/>
            <a:ext cx="9374605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3600" b="1" dirty="0">
                <a:solidFill>
                  <a:srgbClr val="FF0000"/>
                </a:solidFill>
                <a:latin typeface="+mj-lt"/>
                <a:ea typeface="新細明體" panose="02020500000000000000" pitchFamily="18" charset="-120"/>
              </a:rPr>
              <a:t>The 2 aspects we would like to put in the model !!</a:t>
            </a:r>
            <a:endParaRPr lang="en-US" altLang="en-US" sz="3600" b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8DBF5C6-CCA4-47C5-90B7-F61D31594D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FEB5B-16A8-4DEE-BB2E-0D48B630DA04}" type="slidenum">
              <a:rPr lang="en-US" smtClean="0">
                <a:solidFill>
                  <a:schemeClr val="tx1"/>
                </a:solidFill>
              </a:rPr>
              <a:t>12</a:t>
            </a:fld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76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76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76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76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676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60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Rectangle 2">
            <a:extLst>
              <a:ext uri="{FF2B5EF4-FFF2-40B4-BE49-F238E27FC236}">
                <a16:creationId xmlns:a16="http://schemas.microsoft.com/office/drawing/2014/main" id="{C0EF04E0-5E54-4C3E-9C9E-CDA23F5DF07C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1992313" y="368301"/>
            <a:ext cx="8291512" cy="4213225"/>
          </a:xfrm>
        </p:spPr>
        <p:txBody>
          <a:bodyPr>
            <a:normAutofit lnSpcReduction="10000"/>
          </a:bodyPr>
          <a:lstStyle/>
          <a:p>
            <a:pPr eaLnBrk="1" hangingPunct="1">
              <a:lnSpc>
                <a:spcPct val="90000"/>
              </a:lnSpc>
            </a:pPr>
            <a:r>
              <a:rPr lang="en-US" altLang="zh-TW" sz="3000">
                <a:ea typeface="新細明體" panose="02020500000000000000" pitchFamily="18" charset="-120"/>
              </a:rPr>
              <a:t>Decision of agent </a:t>
            </a:r>
            <a:r>
              <a:rPr lang="en-US" altLang="zh-TW" sz="3000" i="1">
                <a:ea typeface="新細明體" panose="02020500000000000000" pitchFamily="18" charset="-120"/>
              </a:rPr>
              <a:t>a</a:t>
            </a:r>
            <a:r>
              <a:rPr lang="en-US" altLang="zh-TW" sz="3000" baseline="-25000">
                <a:ea typeface="新細明體" panose="02020500000000000000" pitchFamily="18" charset="-120"/>
              </a:rPr>
              <a:t>i</a:t>
            </a:r>
            <a:r>
              <a:rPr lang="en-US" altLang="zh-TW" sz="3000">
                <a:ea typeface="新細明體" panose="02020500000000000000" pitchFamily="18" charset="-120"/>
              </a:rPr>
              <a:t>(</a:t>
            </a:r>
            <a:r>
              <a:rPr lang="en-US" altLang="zh-TW" sz="3000" i="1">
                <a:ea typeface="新細明體" panose="02020500000000000000" pitchFamily="18" charset="-120"/>
              </a:rPr>
              <a:t>t</a:t>
            </a:r>
            <a:r>
              <a:rPr lang="en-US" altLang="zh-TW" sz="3000">
                <a:ea typeface="新細明體" panose="02020500000000000000" pitchFamily="18" charset="-120"/>
              </a:rPr>
              <a:t>) = +1, 0, </a:t>
            </a:r>
            <a:r>
              <a:rPr lang="en-US" altLang="zh-TW" sz="3000">
                <a:ea typeface="新細明體" panose="02020500000000000000" pitchFamily="18" charset="-120"/>
                <a:sym typeface="Symbol" panose="05050102010706020507" pitchFamily="18" charset="2"/>
              </a:rPr>
              <a:t></a:t>
            </a:r>
            <a:r>
              <a:rPr lang="en-US" altLang="zh-TW" sz="3000">
                <a:ea typeface="新細明體" panose="02020500000000000000" pitchFamily="18" charset="-120"/>
              </a:rPr>
              <a:t>1</a:t>
            </a:r>
          </a:p>
          <a:p>
            <a:pPr eaLnBrk="1" hangingPunct="1">
              <a:lnSpc>
                <a:spcPct val="90000"/>
              </a:lnSpc>
            </a:pPr>
            <a:endParaRPr lang="en-US" altLang="zh-TW" sz="3000">
              <a:ea typeface="新細明體" panose="02020500000000000000" pitchFamily="18" charset="-120"/>
            </a:endParaRPr>
          </a:p>
          <a:p>
            <a:pPr eaLnBrk="1" hangingPunct="1">
              <a:lnSpc>
                <a:spcPct val="90000"/>
              </a:lnSpc>
            </a:pPr>
            <a:endParaRPr lang="en-US" altLang="zh-TW" sz="3000">
              <a:ea typeface="新細明體" panose="02020500000000000000" pitchFamily="18" charset="-120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zh-TW" sz="3000">
                <a:solidFill>
                  <a:srgbClr val="FF0000"/>
                </a:solidFill>
                <a:ea typeface="新細明體" panose="02020500000000000000" pitchFamily="18" charset="-120"/>
              </a:rPr>
              <a:t>Real Price:</a:t>
            </a:r>
          </a:p>
          <a:p>
            <a:pPr eaLnBrk="1" hangingPunct="1">
              <a:lnSpc>
                <a:spcPct val="90000"/>
              </a:lnSpc>
            </a:pPr>
            <a:endParaRPr lang="en-US" altLang="zh-TW" sz="3000">
              <a:solidFill>
                <a:srgbClr val="FF0000"/>
              </a:solidFill>
              <a:ea typeface="新細明體" panose="02020500000000000000" pitchFamily="18" charset="-120"/>
            </a:endParaRPr>
          </a:p>
          <a:p>
            <a:pPr eaLnBrk="1" hangingPunct="1">
              <a:lnSpc>
                <a:spcPct val="90000"/>
              </a:lnSpc>
            </a:pPr>
            <a:endParaRPr lang="en-US" altLang="zh-TW" sz="3000">
              <a:solidFill>
                <a:srgbClr val="FF0000"/>
              </a:solidFill>
              <a:ea typeface="新細明體" panose="02020500000000000000" pitchFamily="18" charset="-120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zh-TW" sz="3000">
                <a:solidFill>
                  <a:srgbClr val="FF0000"/>
                </a:solidFill>
                <a:ea typeface="新細明體" panose="02020500000000000000" pitchFamily="18" charset="-120"/>
              </a:rPr>
              <a:t>Transaction Price </a:t>
            </a:r>
            <a:r>
              <a:rPr lang="en-US" altLang="zh-TW" sz="3000" i="1">
                <a:solidFill>
                  <a:srgbClr val="FF0000"/>
                </a:solidFill>
                <a:ea typeface="新細明體" panose="02020500000000000000" pitchFamily="18" charset="-120"/>
              </a:rPr>
              <a:t>P</a:t>
            </a:r>
            <a:r>
              <a:rPr lang="en-US" altLang="zh-TW" sz="3000" baseline="-25000">
                <a:solidFill>
                  <a:srgbClr val="FF0000"/>
                </a:solidFill>
                <a:ea typeface="新細明體" panose="02020500000000000000" pitchFamily="18" charset="-120"/>
              </a:rPr>
              <a:t>T</a:t>
            </a:r>
            <a:r>
              <a:rPr lang="en-US" altLang="zh-TW" sz="3000">
                <a:solidFill>
                  <a:srgbClr val="FF0000"/>
                </a:solidFill>
                <a:ea typeface="新細明體" panose="02020500000000000000" pitchFamily="18" charset="-120"/>
              </a:rPr>
              <a:t>(</a:t>
            </a:r>
            <a:r>
              <a:rPr lang="en-US" altLang="zh-TW" sz="3000" i="1">
                <a:solidFill>
                  <a:srgbClr val="FF0000"/>
                </a:solidFill>
                <a:ea typeface="新細明體" panose="02020500000000000000" pitchFamily="18" charset="-120"/>
              </a:rPr>
              <a:t>t</a:t>
            </a:r>
            <a:r>
              <a:rPr lang="en-US" altLang="zh-TW" sz="3000">
                <a:solidFill>
                  <a:srgbClr val="FF0000"/>
                </a:solidFill>
                <a:ea typeface="新細明體" panose="02020500000000000000" pitchFamily="18" charset="-120"/>
              </a:rPr>
              <a:t>) 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TW" sz="3000">
                <a:solidFill>
                  <a:srgbClr val="FF0000"/>
                </a:solidFill>
                <a:ea typeface="新細明體" panose="02020500000000000000" pitchFamily="18" charset="-120"/>
              </a:rPr>
              <a:t>	= Price in between </a:t>
            </a:r>
            <a:r>
              <a:rPr lang="en-US" altLang="zh-TW" sz="3000" i="1">
                <a:solidFill>
                  <a:srgbClr val="FF0000"/>
                </a:solidFill>
                <a:ea typeface="新細明體" panose="02020500000000000000" pitchFamily="18" charset="-120"/>
              </a:rPr>
              <a:t>P</a:t>
            </a:r>
            <a:r>
              <a:rPr lang="en-US" altLang="zh-TW" sz="3000">
                <a:solidFill>
                  <a:srgbClr val="FF0000"/>
                </a:solidFill>
                <a:ea typeface="新細明體" panose="02020500000000000000" pitchFamily="18" charset="-120"/>
              </a:rPr>
              <a:t>(</a:t>
            </a:r>
            <a:r>
              <a:rPr lang="en-US" altLang="zh-TW" sz="3000" i="1">
                <a:solidFill>
                  <a:srgbClr val="FF0000"/>
                </a:solidFill>
                <a:ea typeface="新細明體" panose="02020500000000000000" pitchFamily="18" charset="-120"/>
              </a:rPr>
              <a:t>t</a:t>
            </a:r>
            <a:r>
              <a:rPr lang="en-US" altLang="zh-TW" sz="3000">
                <a:solidFill>
                  <a:srgbClr val="FF0000"/>
                </a:solidFill>
                <a:ea typeface="新細明體" panose="02020500000000000000" pitchFamily="18" charset="-120"/>
              </a:rPr>
              <a:t>+1) and </a:t>
            </a:r>
            <a:r>
              <a:rPr lang="en-US" altLang="zh-TW" sz="3000" i="1">
                <a:solidFill>
                  <a:srgbClr val="FF0000"/>
                </a:solidFill>
                <a:ea typeface="新細明體" panose="02020500000000000000" pitchFamily="18" charset="-120"/>
              </a:rPr>
              <a:t>P</a:t>
            </a:r>
            <a:r>
              <a:rPr lang="en-US" altLang="zh-TW" sz="3000">
                <a:solidFill>
                  <a:srgbClr val="FF0000"/>
                </a:solidFill>
                <a:ea typeface="新細明體" panose="02020500000000000000" pitchFamily="18" charset="-120"/>
              </a:rPr>
              <a:t>(</a:t>
            </a:r>
            <a:r>
              <a:rPr lang="en-US" altLang="zh-TW" sz="3000" i="1">
                <a:solidFill>
                  <a:srgbClr val="FF0000"/>
                </a:solidFill>
                <a:ea typeface="新細明體" panose="02020500000000000000" pitchFamily="18" charset="-120"/>
              </a:rPr>
              <a:t>t</a:t>
            </a:r>
            <a:r>
              <a:rPr lang="en-US" altLang="zh-TW" sz="3000">
                <a:solidFill>
                  <a:srgbClr val="FF0000"/>
                </a:solidFill>
                <a:ea typeface="新細明體" panose="02020500000000000000" pitchFamily="18" charset="-120"/>
              </a:rPr>
              <a:t>)</a:t>
            </a:r>
            <a:endParaRPr lang="en-US" altLang="zh-TW" sz="3000">
              <a:ea typeface="新細明體" panose="02020500000000000000" pitchFamily="18" charset="-120"/>
            </a:endParaRPr>
          </a:p>
        </p:txBody>
      </p:sp>
      <p:graphicFrame>
        <p:nvGraphicFramePr>
          <p:cNvPr id="16388" name="Object 18">
            <a:extLst>
              <a:ext uri="{FF2B5EF4-FFF2-40B4-BE49-F238E27FC236}">
                <a16:creationId xmlns:a16="http://schemas.microsoft.com/office/drawing/2014/main" id="{FBD356B5-A0E7-4047-BF0F-D7ECB8B7E2A8}"/>
              </a:ext>
            </a:extLst>
          </p:cNvPr>
          <p:cNvGraphicFramePr>
            <a:graphicFrameLocks noGrp="1" noChangeAspect="1"/>
          </p:cNvGraphicFramePr>
          <p:nvPr>
            <p:ph sz="quarter" idx="2"/>
          </p:nvPr>
        </p:nvGraphicFramePr>
        <p:xfrm>
          <a:off x="2603501" y="2457451"/>
          <a:ext cx="7019925" cy="752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2" imgW="2133600" imgH="228600" progId="Equation.3">
                  <p:embed/>
                </p:oleObj>
              </mc:Choice>
              <mc:Fallback>
                <p:oleObj name="方程式" r:id="rId2" imgW="2133600" imgH="228600" progId="Equation.3">
                  <p:embed/>
                  <p:pic>
                    <p:nvPicPr>
                      <p:cNvPr id="16388" name="Object 18">
                        <a:extLst>
                          <a:ext uri="{FF2B5EF4-FFF2-40B4-BE49-F238E27FC236}">
                            <a16:creationId xmlns:a16="http://schemas.microsoft.com/office/drawing/2014/main" id="{FBD356B5-A0E7-4047-BF0F-D7ECB8B7E2A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03501" y="2457451"/>
                        <a:ext cx="7019925" cy="752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389" name="Rectangle 3">
            <a:extLst>
              <a:ext uri="{FF2B5EF4-FFF2-40B4-BE49-F238E27FC236}">
                <a16:creationId xmlns:a16="http://schemas.microsoft.com/office/drawing/2014/main" id="{0A3177C1-51D0-4159-ABD8-D49BE11909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/>
          </a:p>
        </p:txBody>
      </p:sp>
      <p:graphicFrame>
        <p:nvGraphicFramePr>
          <p:cNvPr id="16390" name="Object 4">
            <a:extLst>
              <a:ext uri="{FF2B5EF4-FFF2-40B4-BE49-F238E27FC236}">
                <a16:creationId xmlns:a16="http://schemas.microsoft.com/office/drawing/2014/main" id="{6185F641-5DB1-49E0-AE45-AC2B4B6CB0C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863976" y="800101"/>
          <a:ext cx="2879725" cy="1331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4" imgW="927100" imgH="431800" progId="Equation.3">
                  <p:embed/>
                </p:oleObj>
              </mc:Choice>
              <mc:Fallback>
                <p:oleObj name="方程式" r:id="rId4" imgW="927100" imgH="431800" progId="Equation.3">
                  <p:embed/>
                  <p:pic>
                    <p:nvPicPr>
                      <p:cNvPr id="16390" name="Object 4">
                        <a:extLst>
                          <a:ext uri="{FF2B5EF4-FFF2-40B4-BE49-F238E27FC236}">
                            <a16:creationId xmlns:a16="http://schemas.microsoft.com/office/drawing/2014/main" id="{6185F641-5DB1-49E0-AE45-AC2B4B6CB0C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63976" y="800101"/>
                        <a:ext cx="2879725" cy="1331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391" name="Rectangle 9">
            <a:extLst>
              <a:ext uri="{FF2B5EF4-FFF2-40B4-BE49-F238E27FC236}">
                <a16:creationId xmlns:a16="http://schemas.microsoft.com/office/drawing/2014/main" id="{FE98A120-DE86-41B3-AA58-49A30C8477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283952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/>
          </a:p>
        </p:txBody>
      </p:sp>
      <p:graphicFrame>
        <p:nvGraphicFramePr>
          <p:cNvPr id="16392" name="Object 19">
            <a:extLst>
              <a:ext uri="{FF2B5EF4-FFF2-40B4-BE49-F238E27FC236}">
                <a16:creationId xmlns:a16="http://schemas.microsoft.com/office/drawing/2014/main" id="{B7B740D4-2F7B-47E4-AD3B-D576D589D455}"/>
              </a:ext>
            </a:extLst>
          </p:cNvPr>
          <p:cNvGraphicFramePr>
            <a:graphicFrameLocks noGrp="1" noChangeAspect="1"/>
          </p:cNvGraphicFramePr>
          <p:nvPr>
            <p:ph sz="quarter" idx="3"/>
          </p:nvPr>
        </p:nvGraphicFramePr>
        <p:xfrm>
          <a:off x="2135189" y="4473576"/>
          <a:ext cx="6408737" cy="162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6" imgW="2006600" imgH="508000" progId="Equation.3">
                  <p:embed/>
                </p:oleObj>
              </mc:Choice>
              <mc:Fallback>
                <p:oleObj name="方程式" r:id="rId6" imgW="2006600" imgH="508000" progId="Equation.3">
                  <p:embed/>
                  <p:pic>
                    <p:nvPicPr>
                      <p:cNvPr id="16392" name="Object 19">
                        <a:extLst>
                          <a:ext uri="{FF2B5EF4-FFF2-40B4-BE49-F238E27FC236}">
                            <a16:creationId xmlns:a16="http://schemas.microsoft.com/office/drawing/2014/main" id="{B7B740D4-2F7B-47E4-AD3B-D576D589D45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5189" y="4473576"/>
                        <a:ext cx="6408737" cy="1622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0750" name="Group 30">
            <a:extLst>
              <a:ext uri="{FF2B5EF4-FFF2-40B4-BE49-F238E27FC236}">
                <a16:creationId xmlns:a16="http://schemas.microsoft.com/office/drawing/2014/main" id="{71CCAD02-2971-4B5A-9268-ED1A2D59E1D7}"/>
              </a:ext>
            </a:extLst>
          </p:cNvPr>
          <p:cNvGrpSpPr>
            <a:grpSpLocks/>
          </p:cNvGrpSpPr>
          <p:nvPr/>
        </p:nvGrpSpPr>
        <p:grpSpPr bwMode="auto">
          <a:xfrm>
            <a:off x="6348413" y="1089025"/>
            <a:ext cx="2921000" cy="1404938"/>
            <a:chOff x="3039" y="686"/>
            <a:chExt cx="1840" cy="885"/>
          </a:xfrm>
        </p:grpSpPr>
        <p:sp>
          <p:nvSpPr>
            <p:cNvPr id="16401" name="Text Box 22">
              <a:extLst>
                <a:ext uri="{FF2B5EF4-FFF2-40B4-BE49-F238E27FC236}">
                  <a16:creationId xmlns:a16="http://schemas.microsoft.com/office/drawing/2014/main" id="{478A2E23-3637-4665-81C6-A1464FFF775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83" y="686"/>
              <a:ext cx="1296" cy="6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>
                  <a:solidFill>
                    <a:srgbClr val="0000FF"/>
                  </a:solidFill>
                  <a:ea typeface="新細明體" panose="02020500000000000000" pitchFamily="18" charset="-120"/>
                </a:rPr>
                <a:t>Collective 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>
                  <a:solidFill>
                    <a:srgbClr val="0000FF"/>
                  </a:solidFill>
                  <a:ea typeface="新細明體" panose="02020500000000000000" pitchFamily="18" charset="-120"/>
                </a:rPr>
                <a:t>actions !!</a:t>
              </a:r>
              <a:endParaRPr lang="en-US" altLang="en-US">
                <a:solidFill>
                  <a:srgbClr val="0000FF"/>
                </a:solidFill>
              </a:endParaRPr>
            </a:p>
          </p:txBody>
        </p:sp>
        <p:sp>
          <p:nvSpPr>
            <p:cNvPr id="16402" name="Line 23">
              <a:extLst>
                <a:ext uri="{FF2B5EF4-FFF2-40B4-BE49-F238E27FC236}">
                  <a16:creationId xmlns:a16="http://schemas.microsoft.com/office/drawing/2014/main" id="{23A42C18-375B-4993-8F4E-89DEB639D2F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39" y="1185"/>
              <a:ext cx="613" cy="386"/>
            </a:xfrm>
            <a:prstGeom prst="line">
              <a:avLst/>
            </a:prstGeom>
            <a:noFill/>
            <a:ln w="76200">
              <a:solidFill>
                <a:srgbClr val="0000FF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HK"/>
            </a:p>
          </p:txBody>
        </p:sp>
      </p:grpSp>
      <p:grpSp>
        <p:nvGrpSpPr>
          <p:cNvPr id="30751" name="Group 31">
            <a:extLst>
              <a:ext uri="{FF2B5EF4-FFF2-40B4-BE49-F238E27FC236}">
                <a16:creationId xmlns:a16="http://schemas.microsoft.com/office/drawing/2014/main" id="{EB8E1A3F-F07A-4957-904A-C2D0DA8DD489}"/>
              </a:ext>
            </a:extLst>
          </p:cNvPr>
          <p:cNvGrpSpPr>
            <a:grpSpLocks/>
          </p:cNvGrpSpPr>
          <p:nvPr/>
        </p:nvGrpSpPr>
        <p:grpSpPr bwMode="auto">
          <a:xfrm>
            <a:off x="8185151" y="2457450"/>
            <a:ext cx="2238375" cy="1893888"/>
            <a:chOff x="4196" y="1548"/>
            <a:chExt cx="1410" cy="1193"/>
          </a:xfrm>
        </p:grpSpPr>
        <p:sp>
          <p:nvSpPr>
            <p:cNvPr id="16399" name="Text Box 24">
              <a:extLst>
                <a:ext uri="{FF2B5EF4-FFF2-40B4-BE49-F238E27FC236}">
                  <a16:creationId xmlns:a16="http://schemas.microsoft.com/office/drawing/2014/main" id="{B6231AFB-7953-49CE-AB35-DD304FE63F1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96" y="2069"/>
              <a:ext cx="1410" cy="6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>
                  <a:solidFill>
                    <a:srgbClr val="0000FF"/>
                  </a:solidFill>
                  <a:ea typeface="新細明體" panose="02020500000000000000" pitchFamily="18" charset="-120"/>
                </a:rPr>
                <a:t>Price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>
                  <a:solidFill>
                    <a:srgbClr val="0000FF"/>
                  </a:solidFill>
                  <a:ea typeface="新細明體" panose="02020500000000000000" pitchFamily="18" charset="-120"/>
                </a:rPr>
                <a:t>Sensitivity!!</a:t>
              </a:r>
              <a:endParaRPr lang="en-US" altLang="en-US">
                <a:solidFill>
                  <a:srgbClr val="0000FF"/>
                </a:solidFill>
              </a:endParaRPr>
            </a:p>
          </p:txBody>
        </p:sp>
        <p:sp>
          <p:nvSpPr>
            <p:cNvPr id="16400" name="Oval 25">
              <a:extLst>
                <a:ext uri="{FF2B5EF4-FFF2-40B4-BE49-F238E27FC236}">
                  <a16:creationId xmlns:a16="http://schemas.microsoft.com/office/drawing/2014/main" id="{23832B14-E051-4D86-B0C7-1366C62F56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4" y="1548"/>
              <a:ext cx="499" cy="522"/>
            </a:xfrm>
            <a:prstGeom prst="ellipse">
              <a:avLst/>
            </a:prstGeom>
            <a:noFill/>
            <a:ln w="76200" cap="rnd">
              <a:solidFill>
                <a:srgbClr val="0000FF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/>
            </a:p>
          </p:txBody>
        </p:sp>
      </p:grpSp>
      <p:grpSp>
        <p:nvGrpSpPr>
          <p:cNvPr id="30752" name="Group 32">
            <a:extLst>
              <a:ext uri="{FF2B5EF4-FFF2-40B4-BE49-F238E27FC236}">
                <a16:creationId xmlns:a16="http://schemas.microsoft.com/office/drawing/2014/main" id="{7095CC06-FFC6-44F0-843F-185B98EBB211}"/>
              </a:ext>
            </a:extLst>
          </p:cNvPr>
          <p:cNvGrpSpPr>
            <a:grpSpLocks/>
          </p:cNvGrpSpPr>
          <p:nvPr/>
        </p:nvGrpSpPr>
        <p:grpSpPr bwMode="auto">
          <a:xfrm>
            <a:off x="4691063" y="4365626"/>
            <a:ext cx="4284662" cy="2492375"/>
            <a:chOff x="1995" y="2750"/>
            <a:chExt cx="2699" cy="1570"/>
          </a:xfrm>
        </p:grpSpPr>
        <p:sp>
          <p:nvSpPr>
            <p:cNvPr id="16396" name="Line 26">
              <a:extLst>
                <a:ext uri="{FF2B5EF4-FFF2-40B4-BE49-F238E27FC236}">
                  <a16:creationId xmlns:a16="http://schemas.microsoft.com/office/drawing/2014/main" id="{DE4BB0D0-1258-435E-9C43-277CC8E3116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445" y="2750"/>
              <a:ext cx="249" cy="612"/>
            </a:xfrm>
            <a:prstGeom prst="line">
              <a:avLst/>
            </a:prstGeom>
            <a:noFill/>
            <a:ln w="76200">
              <a:solidFill>
                <a:srgbClr val="0000FF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HK"/>
            </a:p>
          </p:txBody>
        </p:sp>
        <p:sp>
          <p:nvSpPr>
            <p:cNvPr id="16397" name="AutoShape 28">
              <a:extLst>
                <a:ext uri="{FF2B5EF4-FFF2-40B4-BE49-F238E27FC236}">
                  <a16:creationId xmlns:a16="http://schemas.microsoft.com/office/drawing/2014/main" id="{E7031856-8D98-4DB4-ACD2-81A01244C0B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3065" y="2678"/>
              <a:ext cx="241" cy="2381"/>
            </a:xfrm>
            <a:prstGeom prst="rightBrace">
              <a:avLst>
                <a:gd name="adj1" fmla="val 82331"/>
                <a:gd name="adj2" fmla="val 50000"/>
              </a:avLst>
            </a:prstGeom>
            <a:noFill/>
            <a:ln w="76200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/>
            </a:p>
          </p:txBody>
        </p:sp>
        <p:sp>
          <p:nvSpPr>
            <p:cNvPr id="16398" name="Text Box 29">
              <a:extLst>
                <a:ext uri="{FF2B5EF4-FFF2-40B4-BE49-F238E27FC236}">
                  <a16:creationId xmlns:a16="http://schemas.microsoft.com/office/drawing/2014/main" id="{C32985DF-2322-4392-9D75-F7048A0938B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90" y="3974"/>
              <a:ext cx="1837" cy="3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3000">
                  <a:solidFill>
                    <a:srgbClr val="0000FF"/>
                  </a:solidFill>
                  <a:ea typeface="新細明體" panose="02020500000000000000" pitchFamily="18" charset="-120"/>
                </a:rPr>
                <a:t>Market Impact !!</a:t>
              </a:r>
              <a:endParaRPr lang="en-US" altLang="en-US" sz="3000">
                <a:solidFill>
                  <a:srgbClr val="0000FF"/>
                </a:solidFill>
              </a:endParaRPr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44E1F53-DB89-4D1B-B81D-4D829A686A0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1522243-DDFA-4913-9169-8934CDDFB1E0}" type="slidenum">
              <a:rPr lang="en-US" altLang="en-US" smtClean="0">
                <a:solidFill>
                  <a:schemeClr val="tx1"/>
                </a:solidFill>
              </a:rPr>
              <a:pPr>
                <a:defRPr/>
              </a:pPr>
              <a:t>13</a:t>
            </a:fld>
            <a:endParaRPr lang="en-US" alt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07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07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07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7411" name="Rectangle 2">
                <a:extLst>
                  <a:ext uri="{FF2B5EF4-FFF2-40B4-BE49-F238E27FC236}">
                    <a16:creationId xmlns:a16="http://schemas.microsoft.com/office/drawing/2014/main" id="{893C9048-6D3E-4AB3-B704-7911FB76D6BD}"/>
                  </a:ext>
                </a:extLst>
              </p:cNvPr>
              <p:cNvSpPr>
                <a:spLocks noGrp="1" noChangeArrowheads="1"/>
              </p:cNvSpPr>
              <p:nvPr>
                <p:ph type="body" sz="half" idx="1"/>
              </p:nvPr>
            </p:nvSpPr>
            <p:spPr>
              <a:xfrm>
                <a:off x="2099557" y="442888"/>
                <a:ext cx="8291513" cy="6082456"/>
              </a:xfrm>
            </p:spPr>
            <p:txBody>
              <a:bodyPr/>
              <a:lstStyle/>
              <a:p>
                <a:pPr eaLnBrk="1" hangingPunct="1">
                  <a:defRPr/>
                </a:pPr>
                <a:r>
                  <a:rPr lang="en-US" altLang="zh-TW" sz="3000" dirty="0">
                    <a:ea typeface="新細明體" panose="02020500000000000000" pitchFamily="18" charset="-120"/>
                  </a:rPr>
                  <a:t>Wealth of agent </a:t>
                </a:r>
                <a:r>
                  <a:rPr lang="en-US" altLang="zh-TW" sz="3000" i="1" dirty="0">
                    <a:ea typeface="新細明體" panose="02020500000000000000" pitchFamily="18" charset="-120"/>
                  </a:rPr>
                  <a:t>i</a:t>
                </a:r>
                <a:r>
                  <a:rPr lang="en-US" altLang="zh-TW" sz="3000" dirty="0">
                    <a:ea typeface="新細明體" panose="02020500000000000000" pitchFamily="18" charset="-120"/>
                  </a:rPr>
                  <a:t>:</a:t>
                </a:r>
              </a:p>
              <a:p>
                <a:pPr marL="0" indent="0"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3000" i="1"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</m:ctrlPr>
                        </m:sSubPr>
                        <m:e>
                          <m:r>
                            <a:rPr lang="en-US" altLang="zh-TW" sz="3000" i="1"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3000" i="1"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altLang="zh-TW" sz="3000" i="1"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</m:ctrlPr>
                        </m:dPr>
                        <m:e>
                          <m:r>
                            <a:rPr lang="en-US" altLang="zh-TW" sz="3000" i="1"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  <m:t>𝑡</m:t>
                          </m:r>
                        </m:e>
                      </m:d>
                      <m:r>
                        <a:rPr lang="en-US" altLang="zh-TW" sz="3000" i="1">
                          <a:latin typeface="Cambria Math" panose="02040503050406030204" pitchFamily="18" charset="0"/>
                          <a:ea typeface="新細明體" panose="02020500000000000000" pitchFamily="18" charset="-120"/>
                        </a:rPr>
                        <m:t>=</m:t>
                      </m:r>
                      <m:sSub>
                        <m:sSubPr>
                          <m:ctrlPr>
                            <a:rPr lang="en-US" altLang="zh-TW" sz="3000" i="1"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</m:ctrlPr>
                        </m:sSubPr>
                        <m:e>
                          <m:r>
                            <a:rPr lang="en-US" altLang="zh-TW" sz="3000" i="1"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  <m:t>𝑐</m:t>
                          </m:r>
                        </m:e>
                        <m:sub>
                          <m:r>
                            <a:rPr lang="en-US" altLang="zh-TW" sz="3000" i="1"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altLang="zh-TW" sz="3000" i="1"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</m:ctrlPr>
                        </m:dPr>
                        <m:e>
                          <m:r>
                            <a:rPr lang="en-US" altLang="zh-TW" sz="3000" i="1"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  <m:t>𝑡</m:t>
                          </m:r>
                        </m:e>
                      </m:d>
                      <m:r>
                        <a:rPr lang="en-US" altLang="zh-TW" sz="3000" i="1">
                          <a:latin typeface="Cambria Math" panose="02040503050406030204" pitchFamily="18" charset="0"/>
                          <a:ea typeface="新細明體" panose="02020500000000000000" pitchFamily="18" charset="-120"/>
                        </a:rPr>
                        <m:t>+</m:t>
                      </m:r>
                      <m:sSub>
                        <m:sSubPr>
                          <m:ctrlPr>
                            <a:rPr lang="en-US" altLang="zh-TW" sz="3000" i="1"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</m:ctrlPr>
                        </m:sSubPr>
                        <m:e>
                          <m:r>
                            <a:rPr lang="en-US" altLang="zh-TW" sz="3000" i="1"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  <m:t>𝑘</m:t>
                          </m:r>
                        </m:e>
                        <m:sub>
                          <m:r>
                            <a:rPr lang="en-US" altLang="zh-TW" sz="3000" i="1"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altLang="zh-TW" sz="3000" i="1"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</m:ctrlPr>
                        </m:dPr>
                        <m:e>
                          <m:r>
                            <a:rPr lang="en-US" altLang="zh-TW" sz="3000" i="1"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  <m:t>𝑡</m:t>
                          </m:r>
                        </m:e>
                      </m:d>
                      <m:sSub>
                        <m:sSubPr>
                          <m:ctrlPr>
                            <a:rPr lang="en-US" altLang="zh-TW" sz="3000" i="1"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</m:ctrlPr>
                        </m:sSubPr>
                        <m:e>
                          <m:r>
                            <a:rPr lang="en-US" altLang="zh-TW" sz="3000" i="1"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  <m:t>𝑃</m:t>
                          </m:r>
                        </m:e>
                        <m:sub>
                          <m:r>
                            <a:rPr lang="en-US" altLang="zh-TW" sz="3000" i="1"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  <m:t>𝑇</m:t>
                          </m:r>
                        </m:sub>
                      </m:sSub>
                      <m:r>
                        <a:rPr lang="en-US" altLang="zh-TW" sz="3000" i="1">
                          <a:latin typeface="Cambria Math" panose="02040503050406030204" pitchFamily="18" charset="0"/>
                          <a:ea typeface="新細明體" panose="02020500000000000000" pitchFamily="18" charset="-120"/>
                        </a:rPr>
                        <m:t>(</m:t>
                      </m:r>
                      <m:r>
                        <a:rPr lang="en-US" altLang="zh-TW" sz="3000" i="1">
                          <a:latin typeface="Cambria Math" panose="02040503050406030204" pitchFamily="18" charset="0"/>
                          <a:ea typeface="新細明體" panose="02020500000000000000" pitchFamily="18" charset="-120"/>
                        </a:rPr>
                        <m:t>𝑡</m:t>
                      </m:r>
                      <m:r>
                        <a:rPr lang="en-US" altLang="zh-TW" sz="3000" i="1">
                          <a:latin typeface="Cambria Math" panose="02040503050406030204" pitchFamily="18" charset="0"/>
                          <a:ea typeface="新細明體" panose="02020500000000000000" pitchFamily="18" charset="-120"/>
                        </a:rPr>
                        <m:t>)</m:t>
                      </m:r>
                    </m:oMath>
                  </m:oMathPara>
                </a14:m>
                <a:endParaRPr lang="en-US" altLang="zh-TW" sz="3000" dirty="0">
                  <a:ea typeface="新細明體" panose="02020500000000000000" pitchFamily="18" charset="-120"/>
                </a:endParaRPr>
              </a:p>
              <a:p>
                <a:pPr eaLnBrk="1" hangingPunct="1">
                  <a:defRPr/>
                </a:pPr>
                <a:r>
                  <a:rPr lang="en-US" altLang="zh-TW" sz="3000" dirty="0">
                    <a:ea typeface="新細明體" panose="02020500000000000000" pitchFamily="18" charset="-120"/>
                  </a:rPr>
                  <a:t>Cash update:</a:t>
                </a:r>
              </a:p>
              <a:p>
                <a:pPr marL="0" indent="0"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3000" i="1"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</m:ctrlPr>
                        </m:sSubPr>
                        <m:e>
                          <m:r>
                            <a:rPr lang="en-US" altLang="zh-TW" sz="3000" i="1"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  <m:t>𝑐</m:t>
                          </m:r>
                        </m:e>
                        <m:sub>
                          <m:r>
                            <a:rPr lang="en-US" altLang="zh-TW" sz="3000" i="1"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altLang="zh-TW" sz="3000" i="1"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</m:ctrlPr>
                        </m:dPr>
                        <m:e>
                          <m:r>
                            <a:rPr lang="en-US" altLang="zh-TW" sz="3000" i="1"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  <m:t>𝑡</m:t>
                          </m:r>
                        </m:e>
                      </m:d>
                      <m:r>
                        <a:rPr lang="en-US" altLang="zh-TW" sz="3000" i="1">
                          <a:latin typeface="Cambria Math" panose="02040503050406030204" pitchFamily="18" charset="0"/>
                          <a:ea typeface="新細明體" panose="02020500000000000000" pitchFamily="18" charset="-120"/>
                        </a:rPr>
                        <m:t>=</m:t>
                      </m:r>
                      <m:sSub>
                        <m:sSubPr>
                          <m:ctrlPr>
                            <a:rPr lang="en-US" altLang="zh-TW" sz="3000" i="1"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</m:ctrlPr>
                        </m:sSubPr>
                        <m:e>
                          <m:r>
                            <a:rPr lang="en-US" altLang="zh-TW" sz="3000" i="1"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  <m:t>𝑐</m:t>
                          </m:r>
                        </m:e>
                        <m:sub>
                          <m:r>
                            <a:rPr lang="en-US" altLang="zh-TW" sz="3000" i="1"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altLang="zh-TW" sz="3000" i="1"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</m:ctrlPr>
                        </m:dPr>
                        <m:e>
                          <m:r>
                            <a:rPr lang="en-US" altLang="zh-TW" sz="3000" i="1"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  <m:t>𝑡</m:t>
                          </m:r>
                          <m:r>
                            <a:rPr lang="en-US" altLang="zh-TW" sz="3000" i="1"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  <m:t>−1</m:t>
                          </m:r>
                        </m:e>
                      </m:d>
                      <m:r>
                        <a:rPr lang="en-US" altLang="zh-TW" sz="3000" i="1">
                          <a:latin typeface="Cambria Math" panose="02040503050406030204" pitchFamily="18" charset="0"/>
                          <a:ea typeface="新細明體" panose="02020500000000000000" pitchFamily="18" charset="-120"/>
                        </a:rPr>
                        <m:t>−</m:t>
                      </m:r>
                      <m:sSub>
                        <m:sSubPr>
                          <m:ctrlPr>
                            <a:rPr lang="en-US" altLang="zh-TW" sz="3000" i="1"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</m:ctrlPr>
                        </m:sSubPr>
                        <m:e>
                          <m:r>
                            <a:rPr lang="en-US" altLang="zh-TW" sz="3000" i="1"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3000" i="1"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altLang="zh-TW" sz="3000" i="1"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</m:ctrlPr>
                        </m:dPr>
                        <m:e>
                          <m:r>
                            <a:rPr lang="en-US" altLang="zh-TW" sz="3000" i="1"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  <m:t>𝑡</m:t>
                          </m:r>
                        </m:e>
                      </m:d>
                      <m:sSub>
                        <m:sSubPr>
                          <m:ctrlPr>
                            <a:rPr lang="en-US" altLang="zh-TW" sz="3000" i="1"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</m:ctrlPr>
                        </m:sSubPr>
                        <m:e>
                          <m:r>
                            <a:rPr lang="en-US" altLang="zh-TW" sz="3000" i="1"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  <m:t>𝑃</m:t>
                          </m:r>
                        </m:e>
                        <m:sub>
                          <m:r>
                            <a:rPr lang="en-US" altLang="zh-TW" sz="3000" i="1"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  <m:t>𝑇</m:t>
                          </m:r>
                        </m:sub>
                      </m:sSub>
                      <m:r>
                        <a:rPr lang="en-US" altLang="zh-TW" sz="3000" i="1">
                          <a:latin typeface="Cambria Math" panose="02040503050406030204" pitchFamily="18" charset="0"/>
                          <a:ea typeface="新細明體" panose="02020500000000000000" pitchFamily="18" charset="-120"/>
                        </a:rPr>
                        <m:t>(</m:t>
                      </m:r>
                      <m:r>
                        <a:rPr lang="en-US" altLang="zh-TW" sz="3000" i="1">
                          <a:latin typeface="Cambria Math" panose="02040503050406030204" pitchFamily="18" charset="0"/>
                          <a:ea typeface="新細明體" panose="02020500000000000000" pitchFamily="18" charset="-120"/>
                        </a:rPr>
                        <m:t>𝑡</m:t>
                      </m:r>
                      <m:r>
                        <a:rPr lang="en-US" altLang="zh-TW" sz="3000" i="1">
                          <a:latin typeface="Cambria Math" panose="02040503050406030204" pitchFamily="18" charset="0"/>
                          <a:ea typeface="新細明體" panose="02020500000000000000" pitchFamily="18" charset="-120"/>
                        </a:rPr>
                        <m:t>)</m:t>
                      </m:r>
                    </m:oMath>
                  </m:oMathPara>
                </a14:m>
                <a:endParaRPr lang="en-US" altLang="zh-TW" sz="3000" dirty="0">
                  <a:ea typeface="新細明體" panose="02020500000000000000" pitchFamily="18" charset="-120"/>
                </a:endParaRPr>
              </a:p>
              <a:p>
                <a:pPr eaLnBrk="1" hangingPunct="1">
                  <a:defRPr/>
                </a:pPr>
                <a:r>
                  <a:rPr lang="en-US" altLang="zh-TW" sz="3000" dirty="0">
                    <a:ea typeface="新細明體" panose="02020500000000000000" pitchFamily="18" charset="-120"/>
                  </a:rPr>
                  <a:t>Position update:</a:t>
                </a:r>
              </a:p>
              <a:p>
                <a:pPr marL="0" indent="0"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3000" i="1"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</m:ctrlPr>
                        </m:sSubPr>
                        <m:e>
                          <m:r>
                            <a:rPr lang="en-US" altLang="zh-TW" sz="3000" i="1"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  <m:t>𝑘</m:t>
                          </m:r>
                        </m:e>
                        <m:sub>
                          <m:r>
                            <a:rPr lang="en-US" altLang="zh-TW" sz="3000" i="1"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altLang="zh-TW" sz="3000" i="1"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</m:ctrlPr>
                        </m:dPr>
                        <m:e>
                          <m:r>
                            <a:rPr lang="en-US" altLang="zh-TW" sz="3000" i="1"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  <m:t>𝑡</m:t>
                          </m:r>
                        </m:e>
                      </m:d>
                      <m:r>
                        <a:rPr lang="en-US" altLang="zh-TW" sz="3000" i="1">
                          <a:latin typeface="Cambria Math" panose="02040503050406030204" pitchFamily="18" charset="0"/>
                          <a:ea typeface="新細明體" panose="02020500000000000000" pitchFamily="18" charset="-120"/>
                        </a:rPr>
                        <m:t>=</m:t>
                      </m:r>
                      <m:sSub>
                        <m:sSubPr>
                          <m:ctrlPr>
                            <a:rPr lang="en-US" altLang="zh-TW" sz="3000" i="1"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</m:ctrlPr>
                        </m:sSubPr>
                        <m:e>
                          <m:r>
                            <a:rPr lang="en-US" altLang="zh-TW" sz="3000" i="1"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  <m:t>𝑘</m:t>
                          </m:r>
                        </m:e>
                        <m:sub>
                          <m:r>
                            <a:rPr lang="en-US" altLang="zh-TW" sz="3000" i="1"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altLang="zh-TW" sz="3000" i="1"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</m:ctrlPr>
                        </m:dPr>
                        <m:e>
                          <m:r>
                            <a:rPr lang="en-US" altLang="zh-TW" sz="3000" i="1"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  <m:t>𝑡</m:t>
                          </m:r>
                          <m:r>
                            <a:rPr lang="en-US" altLang="zh-TW" sz="3000" i="1"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  <m:t>−1</m:t>
                          </m:r>
                        </m:e>
                      </m:d>
                      <m:r>
                        <a:rPr lang="en-US" altLang="zh-TW" sz="3000" i="1">
                          <a:latin typeface="Cambria Math" panose="02040503050406030204" pitchFamily="18" charset="0"/>
                          <a:ea typeface="新細明體" panose="02020500000000000000" pitchFamily="18" charset="-120"/>
                        </a:rPr>
                        <m:t>+</m:t>
                      </m:r>
                      <m:sSub>
                        <m:sSubPr>
                          <m:ctrlPr>
                            <a:rPr lang="en-US" altLang="zh-TW" sz="3000" i="1"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</m:ctrlPr>
                        </m:sSubPr>
                        <m:e>
                          <m:r>
                            <a:rPr lang="en-US" altLang="zh-TW" sz="3000" i="1"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3000" i="1"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  <m:t>𝑖</m:t>
                          </m:r>
                        </m:sub>
                      </m:sSub>
                      <m:r>
                        <a:rPr lang="en-US" altLang="zh-TW" sz="3000" i="1">
                          <a:latin typeface="Cambria Math" panose="02040503050406030204" pitchFamily="18" charset="0"/>
                          <a:ea typeface="新細明體" panose="02020500000000000000" pitchFamily="18" charset="-120"/>
                        </a:rPr>
                        <m:t>(</m:t>
                      </m:r>
                      <m:r>
                        <a:rPr lang="en-US" altLang="zh-TW" sz="3000" i="1">
                          <a:latin typeface="Cambria Math" panose="02040503050406030204" pitchFamily="18" charset="0"/>
                          <a:ea typeface="新細明體" panose="02020500000000000000" pitchFamily="18" charset="-120"/>
                        </a:rPr>
                        <m:t>𝑡</m:t>
                      </m:r>
                      <m:r>
                        <a:rPr lang="en-US" altLang="zh-TW" sz="3000" i="1">
                          <a:latin typeface="Cambria Math" panose="02040503050406030204" pitchFamily="18" charset="0"/>
                          <a:ea typeface="新細明體" panose="02020500000000000000" pitchFamily="18" charset="-120"/>
                        </a:rPr>
                        <m:t>)</m:t>
                      </m:r>
                    </m:oMath>
                  </m:oMathPara>
                </a14:m>
                <a:endParaRPr lang="en-US" altLang="zh-TW" sz="3000" dirty="0">
                  <a:ea typeface="新細明體" panose="02020500000000000000" pitchFamily="18" charset="-120"/>
                </a:endParaRPr>
              </a:p>
              <a:p>
                <a:pPr eaLnBrk="1" hangingPunct="1">
                  <a:defRPr/>
                </a:pPr>
                <a:r>
                  <a:rPr lang="en-US" altLang="zh-TW" sz="3000" dirty="0">
                    <a:ea typeface="新細明體" panose="02020500000000000000" pitchFamily="18" charset="-120"/>
                  </a:rPr>
                  <a:t>Wealth update:</a:t>
                </a:r>
              </a:p>
              <a:p>
                <a:pPr marL="0" indent="0"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3000" i="1"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</m:ctrlPr>
                        </m:sSubPr>
                        <m:e>
                          <m:r>
                            <a:rPr lang="en-US" altLang="zh-TW" sz="3000" i="1"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3000" i="1"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altLang="zh-TW" sz="3000" i="1"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</m:ctrlPr>
                        </m:dPr>
                        <m:e>
                          <m:r>
                            <a:rPr lang="en-US" altLang="zh-TW" sz="3000" i="1"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  <m:t>𝑡</m:t>
                          </m:r>
                        </m:e>
                      </m:d>
                      <m:r>
                        <a:rPr lang="en-US" altLang="zh-TW" sz="3000" i="1">
                          <a:latin typeface="Cambria Math" panose="02040503050406030204" pitchFamily="18" charset="0"/>
                          <a:ea typeface="新細明體" panose="02020500000000000000" pitchFamily="18" charset="-120"/>
                        </a:rPr>
                        <m:t>=</m:t>
                      </m:r>
                      <m:sSub>
                        <m:sSubPr>
                          <m:ctrlPr>
                            <a:rPr lang="en-US" altLang="zh-TW" sz="3000" i="1"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</m:ctrlPr>
                        </m:sSubPr>
                        <m:e>
                          <m:r>
                            <a:rPr lang="en-US" altLang="zh-TW" sz="3000" i="1"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  <m:t>𝑐</m:t>
                          </m:r>
                        </m:e>
                        <m:sub>
                          <m:r>
                            <a:rPr lang="en-US" altLang="zh-TW" sz="3000" i="1"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altLang="zh-TW" sz="3000" i="1"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</m:ctrlPr>
                        </m:dPr>
                        <m:e>
                          <m:r>
                            <a:rPr lang="en-US" altLang="zh-TW" sz="3000" i="1"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  <m:t>𝑡</m:t>
                          </m:r>
                          <m:r>
                            <a:rPr lang="en-US" altLang="zh-TW" sz="3000" i="1"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  <m:t>−1</m:t>
                          </m:r>
                        </m:e>
                      </m:d>
                      <m:r>
                        <a:rPr lang="en-US" altLang="zh-TW" sz="3000" i="1">
                          <a:latin typeface="Cambria Math" panose="02040503050406030204" pitchFamily="18" charset="0"/>
                          <a:ea typeface="新細明體" panose="02020500000000000000" pitchFamily="18" charset="-120"/>
                        </a:rPr>
                        <m:t>−</m:t>
                      </m:r>
                      <m:sSub>
                        <m:sSubPr>
                          <m:ctrlPr>
                            <a:rPr lang="en-US" altLang="zh-TW" sz="3000" i="1"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</m:ctrlPr>
                        </m:sSubPr>
                        <m:e>
                          <m:r>
                            <a:rPr lang="en-US" altLang="zh-TW" sz="3000" i="1"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3000" i="1"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altLang="zh-TW" sz="3000" i="1"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</m:ctrlPr>
                        </m:dPr>
                        <m:e>
                          <m:r>
                            <a:rPr lang="en-US" altLang="zh-TW" sz="3000" i="1"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  <m:t>𝑡</m:t>
                          </m:r>
                        </m:e>
                      </m:d>
                      <m:sSub>
                        <m:sSubPr>
                          <m:ctrlPr>
                            <a:rPr lang="en-US" altLang="zh-TW" sz="3000" i="1"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</m:ctrlPr>
                        </m:sSubPr>
                        <m:e>
                          <m:r>
                            <a:rPr lang="en-US" altLang="zh-TW" sz="3000" i="1"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  <m:t>𝑃</m:t>
                          </m:r>
                        </m:e>
                        <m:sub>
                          <m:r>
                            <a:rPr lang="en-US" altLang="zh-TW" sz="3000" i="1"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  <m:t>𝑇</m:t>
                          </m:r>
                        </m:sub>
                      </m:sSub>
                      <m:d>
                        <m:dPr>
                          <m:ctrlPr>
                            <a:rPr lang="en-US" altLang="zh-TW" sz="3000" i="1"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</m:ctrlPr>
                        </m:dPr>
                        <m:e>
                          <m:r>
                            <a:rPr lang="en-US" altLang="zh-TW" sz="3000" i="1"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  <m:t>𝑡</m:t>
                          </m:r>
                        </m:e>
                      </m:d>
                      <m:r>
                        <a:rPr lang="en-US" altLang="zh-TW" sz="3000" i="1">
                          <a:latin typeface="Cambria Math" panose="02040503050406030204" pitchFamily="18" charset="0"/>
                          <a:ea typeface="新細明體" panose="02020500000000000000" pitchFamily="18" charset="-120"/>
                        </a:rPr>
                        <m:t>+</m:t>
                      </m:r>
                      <m:sSub>
                        <m:sSubPr>
                          <m:ctrlPr>
                            <a:rPr lang="en-US" altLang="zh-TW" sz="3000" i="1"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</m:ctrlPr>
                        </m:sSubPr>
                        <m:e>
                          <m:r>
                            <a:rPr lang="en-US" altLang="zh-TW" sz="3000" i="1"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  <m:t>𝑘</m:t>
                          </m:r>
                        </m:e>
                        <m:sub>
                          <m:r>
                            <a:rPr lang="en-US" altLang="zh-TW" sz="3000" i="1"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altLang="zh-TW" sz="3000" i="1"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</m:ctrlPr>
                        </m:dPr>
                        <m:e>
                          <m:r>
                            <a:rPr lang="en-US" altLang="zh-TW" sz="3000" i="1"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  <m:t>𝑡</m:t>
                          </m:r>
                        </m:e>
                      </m:d>
                      <m:sSub>
                        <m:sSubPr>
                          <m:ctrlPr>
                            <a:rPr lang="en-US" altLang="zh-TW" sz="3000" i="1"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</m:ctrlPr>
                        </m:sSubPr>
                        <m:e>
                          <m:r>
                            <a:rPr lang="en-US" altLang="zh-TW" sz="3000" i="1"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  <m:t>𝑃</m:t>
                          </m:r>
                        </m:e>
                        <m:sub>
                          <m:r>
                            <a:rPr lang="en-US" altLang="zh-TW" sz="3000" i="1"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  <m:t>𝑇</m:t>
                          </m:r>
                        </m:sub>
                      </m:sSub>
                      <m:d>
                        <m:dPr>
                          <m:ctrlPr>
                            <a:rPr lang="en-US" altLang="zh-TW" sz="3000" i="1"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</m:ctrlPr>
                        </m:dPr>
                        <m:e>
                          <m:r>
                            <a:rPr lang="en-US" altLang="zh-TW" sz="3000" i="1"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altLang="zh-TW" sz="3000" i="1" dirty="0">
                  <a:latin typeface="Cambria Math" panose="02040503050406030204" pitchFamily="18" charset="0"/>
                  <a:ea typeface="新細明體" panose="02020500000000000000" pitchFamily="18" charset="-120"/>
                </a:endParaRPr>
              </a:p>
              <a:p>
                <a:pPr marL="0" indent="0"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3000" i="1">
                          <a:latin typeface="Cambria Math" panose="02040503050406030204" pitchFamily="18" charset="0"/>
                          <a:ea typeface="新細明體" panose="02020500000000000000" pitchFamily="18" charset="-120"/>
                        </a:rPr>
                        <m:t>=</m:t>
                      </m:r>
                      <m:sSub>
                        <m:sSubPr>
                          <m:ctrlPr>
                            <a:rPr lang="en-US" altLang="zh-TW" sz="3000" i="1"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</m:ctrlPr>
                        </m:sSubPr>
                        <m:e>
                          <m:r>
                            <a:rPr lang="en-US" altLang="zh-TW" sz="3000" i="1"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  <m:t>𝑐</m:t>
                          </m:r>
                        </m:e>
                        <m:sub>
                          <m:r>
                            <a:rPr lang="en-US" altLang="zh-TW" sz="3000" i="1"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altLang="zh-TW" sz="3000" i="1"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</m:ctrlPr>
                        </m:dPr>
                        <m:e>
                          <m:r>
                            <a:rPr lang="en-US" altLang="zh-TW" sz="3000" i="1"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  <m:t>𝑡</m:t>
                          </m:r>
                          <m:r>
                            <a:rPr lang="en-US" altLang="zh-TW" sz="3000" i="1"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  <m:t>−1</m:t>
                          </m:r>
                        </m:e>
                      </m:d>
                      <m:r>
                        <a:rPr lang="en-US" altLang="zh-TW" sz="3000" i="1">
                          <a:latin typeface="Cambria Math" panose="02040503050406030204" pitchFamily="18" charset="0"/>
                          <a:ea typeface="新細明體" panose="02020500000000000000" pitchFamily="18" charset="-120"/>
                        </a:rPr>
                        <m:t>+</m:t>
                      </m:r>
                      <m:sSub>
                        <m:sSubPr>
                          <m:ctrlPr>
                            <a:rPr lang="en-US" altLang="zh-TW" sz="3000" i="1"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</m:ctrlPr>
                        </m:sSubPr>
                        <m:e>
                          <m:r>
                            <a:rPr lang="en-US" altLang="zh-TW" sz="3000" i="1"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  <m:t>𝑘</m:t>
                          </m:r>
                        </m:e>
                        <m:sub>
                          <m:r>
                            <a:rPr lang="en-US" altLang="zh-TW" sz="3000" i="1"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altLang="zh-TW" sz="3000" i="1"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</m:ctrlPr>
                        </m:dPr>
                        <m:e>
                          <m:r>
                            <a:rPr lang="en-US" altLang="zh-TW" sz="3000" i="1"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  <m:t>𝑡</m:t>
                          </m:r>
                          <m:r>
                            <a:rPr lang="en-US" altLang="zh-TW" sz="3000" i="1"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  <m:t>−1</m:t>
                          </m:r>
                        </m:e>
                      </m:d>
                      <m:sSub>
                        <m:sSubPr>
                          <m:ctrlPr>
                            <a:rPr lang="en-US" altLang="zh-TW" sz="3000" i="1"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</m:ctrlPr>
                        </m:sSubPr>
                        <m:e>
                          <m:r>
                            <a:rPr lang="en-US" altLang="zh-TW" sz="3000" i="1"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  <m:t>𝑃</m:t>
                          </m:r>
                        </m:e>
                        <m:sub>
                          <m:r>
                            <a:rPr lang="en-US" altLang="zh-TW" sz="3000" i="1"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  <m:t>𝑇</m:t>
                          </m:r>
                        </m:sub>
                      </m:sSub>
                      <m:r>
                        <a:rPr lang="en-US" altLang="zh-TW" sz="3000" i="1">
                          <a:latin typeface="Cambria Math" panose="02040503050406030204" pitchFamily="18" charset="0"/>
                          <a:ea typeface="新細明體" panose="02020500000000000000" pitchFamily="18" charset="-120"/>
                        </a:rPr>
                        <m:t>(</m:t>
                      </m:r>
                      <m:r>
                        <a:rPr lang="en-US" altLang="zh-TW" sz="3000" i="1">
                          <a:latin typeface="Cambria Math" panose="02040503050406030204" pitchFamily="18" charset="0"/>
                          <a:ea typeface="新細明體" panose="02020500000000000000" pitchFamily="18" charset="-120"/>
                        </a:rPr>
                        <m:t>𝑡</m:t>
                      </m:r>
                      <m:r>
                        <a:rPr lang="en-US" altLang="zh-TW" sz="3000" i="1">
                          <a:latin typeface="Cambria Math" panose="02040503050406030204" pitchFamily="18" charset="0"/>
                          <a:ea typeface="新細明體" panose="02020500000000000000" pitchFamily="18" charset="-120"/>
                        </a:rPr>
                        <m:t>)      </m:t>
                      </m:r>
                    </m:oMath>
                  </m:oMathPara>
                </a14:m>
                <a:endParaRPr lang="en-US" altLang="zh-TW" sz="3000" dirty="0">
                  <a:ea typeface="新細明體" panose="02020500000000000000" pitchFamily="18" charset="-120"/>
                </a:endParaRPr>
              </a:p>
              <a:p>
                <a:pPr marL="0" indent="0"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3000" i="1"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</m:ctrlPr>
                        </m:sSubPr>
                        <m:e>
                          <m:r>
                            <a:rPr lang="en-US" altLang="zh-TW" sz="3000" i="1"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3000" i="1"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altLang="zh-TW" sz="3000" i="1"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</m:ctrlPr>
                        </m:dPr>
                        <m:e>
                          <m:r>
                            <a:rPr lang="en-US" altLang="zh-TW" sz="3000" i="1"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  <m:t>𝑡</m:t>
                          </m:r>
                        </m:e>
                      </m:d>
                      <m:r>
                        <a:rPr lang="en-US" altLang="zh-TW" sz="3000" i="1">
                          <a:latin typeface="Cambria Math" panose="02040503050406030204" pitchFamily="18" charset="0"/>
                          <a:ea typeface="新細明體" panose="02020500000000000000" pitchFamily="18" charset="-120"/>
                        </a:rPr>
                        <m:t>=</m:t>
                      </m:r>
                      <m:sSub>
                        <m:sSubPr>
                          <m:ctrlPr>
                            <a:rPr lang="en-US" altLang="zh-TW" sz="3000" i="1"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</m:ctrlPr>
                        </m:sSubPr>
                        <m:e>
                          <m:r>
                            <a:rPr lang="en-US" altLang="zh-TW" sz="3000" i="1"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3000" i="1"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altLang="zh-TW" sz="3000" i="1"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</m:ctrlPr>
                        </m:dPr>
                        <m:e>
                          <m:r>
                            <a:rPr lang="en-US" altLang="zh-TW" sz="3000" i="1"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  <m:t>𝑡</m:t>
                          </m:r>
                          <m:r>
                            <a:rPr lang="en-US" altLang="zh-TW" sz="3000" i="1"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  <m:t>−1</m:t>
                          </m:r>
                        </m:e>
                      </m:d>
                      <m:r>
                        <a:rPr lang="en-US" altLang="zh-TW" sz="3000" i="1">
                          <a:latin typeface="Cambria Math" panose="02040503050406030204" pitchFamily="18" charset="0"/>
                          <a:ea typeface="新細明體" panose="02020500000000000000" pitchFamily="18" charset="-120"/>
                        </a:rPr>
                        <m:t>+</m:t>
                      </m:r>
                      <m:sSub>
                        <m:sSubPr>
                          <m:ctrlPr>
                            <a:rPr lang="en-US" altLang="zh-TW" sz="3000" i="1"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</m:ctrlPr>
                        </m:sSubPr>
                        <m:e>
                          <m:r>
                            <a:rPr lang="en-US" altLang="zh-TW" sz="3000" i="1"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  <m:t>𝑘</m:t>
                          </m:r>
                        </m:e>
                        <m:sub>
                          <m:r>
                            <a:rPr lang="en-US" altLang="zh-TW" sz="3000" i="1"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altLang="zh-TW" sz="3000" i="1"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</m:ctrlPr>
                        </m:dPr>
                        <m:e>
                          <m:r>
                            <a:rPr lang="en-US" altLang="zh-TW" sz="3000" i="1"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  <m:t>𝑡</m:t>
                          </m:r>
                          <m:r>
                            <a:rPr lang="en-US" altLang="zh-TW" sz="3000" i="1"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  <m:t>−1</m:t>
                          </m:r>
                        </m:e>
                      </m:d>
                      <m:r>
                        <a:rPr lang="en-US" altLang="zh-TW" sz="3000" i="1">
                          <a:latin typeface="Cambria Math" panose="02040503050406030204" pitchFamily="18" charset="0"/>
                          <a:ea typeface="新細明體" panose="02020500000000000000" pitchFamily="18" charset="-120"/>
                        </a:rPr>
                        <m:t>[</m:t>
                      </m:r>
                      <m:sSub>
                        <m:sSubPr>
                          <m:ctrlPr>
                            <a:rPr lang="en-US" altLang="zh-TW" sz="3000" i="1"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</m:ctrlPr>
                        </m:sSubPr>
                        <m:e>
                          <m:r>
                            <a:rPr lang="en-US" altLang="zh-TW" sz="3000" i="1"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  <m:t>𝑃</m:t>
                          </m:r>
                        </m:e>
                        <m:sub>
                          <m:r>
                            <a:rPr lang="en-US" altLang="zh-TW" sz="3000" i="1"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  <m:t>𝑇</m:t>
                          </m:r>
                        </m:sub>
                      </m:sSub>
                      <m:d>
                        <m:dPr>
                          <m:ctrlPr>
                            <a:rPr lang="en-US" altLang="zh-TW" sz="3000" i="1"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</m:ctrlPr>
                        </m:dPr>
                        <m:e>
                          <m:r>
                            <a:rPr lang="en-US" altLang="zh-TW" sz="3000" i="1"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  <m:t>𝑡</m:t>
                          </m:r>
                        </m:e>
                      </m:d>
                      <m:r>
                        <a:rPr lang="en-US" altLang="zh-TW" sz="3000" i="1">
                          <a:latin typeface="Cambria Math" panose="02040503050406030204" pitchFamily="18" charset="0"/>
                          <a:ea typeface="新細明體" panose="02020500000000000000" pitchFamily="18" charset="-120"/>
                        </a:rPr>
                        <m:t>−</m:t>
                      </m:r>
                      <m:sSub>
                        <m:sSubPr>
                          <m:ctrlPr>
                            <a:rPr lang="en-US" altLang="zh-TW" sz="3000" i="1"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</m:ctrlPr>
                        </m:sSubPr>
                        <m:e>
                          <m:r>
                            <a:rPr lang="en-US" altLang="zh-TW" sz="3000" i="1"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  <m:t>𝑃</m:t>
                          </m:r>
                        </m:e>
                        <m:sub>
                          <m:r>
                            <a:rPr lang="en-US" altLang="zh-TW" sz="3000" i="1"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  <m:t>𝑇</m:t>
                          </m:r>
                        </m:sub>
                      </m:sSub>
                      <m:d>
                        <m:dPr>
                          <m:ctrlPr>
                            <a:rPr lang="en-US" altLang="zh-TW" sz="3000" i="1"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</m:ctrlPr>
                        </m:dPr>
                        <m:e>
                          <m:r>
                            <a:rPr lang="en-US" altLang="zh-TW" sz="3000" i="1"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  <m:t>𝑡</m:t>
                          </m:r>
                          <m:r>
                            <a:rPr lang="en-US" altLang="zh-TW" sz="3000" i="1"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  <m:t>−1</m:t>
                          </m:r>
                        </m:e>
                      </m:d>
                      <m:r>
                        <a:rPr lang="en-US" altLang="zh-TW" sz="3000" i="1">
                          <a:latin typeface="Cambria Math" panose="02040503050406030204" pitchFamily="18" charset="0"/>
                          <a:ea typeface="新細明體" panose="02020500000000000000" pitchFamily="18" charset="-120"/>
                        </a:rPr>
                        <m:t>]</m:t>
                      </m:r>
                    </m:oMath>
                  </m:oMathPara>
                </a14:m>
                <a:endParaRPr lang="en-US" altLang="zh-TW" sz="3000" dirty="0">
                  <a:ea typeface="新細明體" panose="02020500000000000000" pitchFamily="18" charset="-120"/>
                </a:endParaRPr>
              </a:p>
              <a:p>
                <a:pPr eaLnBrk="1" hangingPunct="1">
                  <a:defRPr/>
                </a:pPr>
                <a:r>
                  <a:rPr lang="en-US" altLang="zh-TW" sz="3000" dirty="0">
                    <a:ea typeface="新細明體" panose="02020500000000000000" pitchFamily="18" charset="-120"/>
                  </a:rPr>
                  <a:t>Similar equation for virtual wealth update of strategies.</a:t>
                </a:r>
              </a:p>
            </p:txBody>
          </p:sp>
        </mc:Choice>
        <mc:Fallback xmlns="">
          <p:sp>
            <p:nvSpPr>
              <p:cNvPr id="17411" name="Rectangle 2">
                <a:extLst>
                  <a:ext uri="{FF2B5EF4-FFF2-40B4-BE49-F238E27FC236}">
                    <a16:creationId xmlns:a16="http://schemas.microsoft.com/office/drawing/2014/main" id="{893C9048-6D3E-4AB3-B704-7911FB76D6B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1"/>
              </p:nvPr>
            </p:nvSpPr>
            <p:spPr>
              <a:xfrm>
                <a:off x="2099557" y="442888"/>
                <a:ext cx="8291513" cy="6082456"/>
              </a:xfrm>
              <a:blipFill>
                <a:blip r:embed="rId2"/>
                <a:stretch>
                  <a:fillRect l="-1470" t="-20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412" name="Rectangle 3">
            <a:extLst>
              <a:ext uri="{FF2B5EF4-FFF2-40B4-BE49-F238E27FC236}">
                <a16:creationId xmlns:a16="http://schemas.microsoft.com/office/drawing/2014/main" id="{7D11B6BC-1F09-428D-8DB8-7058639DC9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/>
          </a:p>
        </p:txBody>
      </p:sp>
      <p:sp>
        <p:nvSpPr>
          <p:cNvPr id="17413" name="Rectangle 9">
            <a:extLst>
              <a:ext uri="{FF2B5EF4-FFF2-40B4-BE49-F238E27FC236}">
                <a16:creationId xmlns:a16="http://schemas.microsoft.com/office/drawing/2014/main" id="{DFA8F651-44A9-40B9-AF69-045E66DAB2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2426" y="1882259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/>
          </a:p>
        </p:txBody>
      </p:sp>
      <p:sp>
        <p:nvSpPr>
          <p:cNvPr id="3" name="Rectangle 2"/>
          <p:cNvSpPr/>
          <p:nvPr/>
        </p:nvSpPr>
        <p:spPr bwMode="auto">
          <a:xfrm>
            <a:off x="2127605" y="4540149"/>
            <a:ext cx="8208912" cy="467753"/>
          </a:xfrm>
          <a:prstGeom prst="rect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Arial" panose="020B06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B96CFDA-4C38-4F66-8AD3-43AF6BECAFE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1522243-DDFA-4913-9169-8934CDDFB1E0}" type="slidenum">
              <a:rPr lang="en-US" altLang="en-US" smtClean="0">
                <a:solidFill>
                  <a:schemeClr val="tx1"/>
                </a:solidFill>
              </a:rPr>
              <a:pPr>
                <a:defRPr/>
              </a:pPr>
              <a:t>14</a:t>
            </a:fld>
            <a:endParaRPr lang="en-US" alt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>
    <p:blinds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5" name="Picture 17" descr="AttractorPhaseDiagram3">
            <a:extLst>
              <a:ext uri="{FF2B5EF4-FFF2-40B4-BE49-F238E27FC236}">
                <a16:creationId xmlns:a16="http://schemas.microsoft.com/office/drawing/2014/main" id="{03601172-4808-4646-91E2-78D1BDDD3D4E}"/>
              </a:ext>
            </a:extLst>
          </p:cNvPr>
          <p:cNvPicPr>
            <a:picLocks noGrp="1" noChangeAspect="1" noChangeArrowheads="1"/>
          </p:cNvPicPr>
          <p:nvPr>
            <p:ph sz="quarter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524001" y="1341439"/>
            <a:ext cx="5940425" cy="41941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436" name="Group 19">
            <a:extLst>
              <a:ext uri="{FF2B5EF4-FFF2-40B4-BE49-F238E27FC236}">
                <a16:creationId xmlns:a16="http://schemas.microsoft.com/office/drawing/2014/main" id="{2C6C91E3-7571-4D51-8459-8351CD1C66FB}"/>
              </a:ext>
            </a:extLst>
          </p:cNvPr>
          <p:cNvGrpSpPr>
            <a:grpSpLocks/>
          </p:cNvGrpSpPr>
          <p:nvPr/>
        </p:nvGrpSpPr>
        <p:grpSpPr bwMode="auto">
          <a:xfrm>
            <a:off x="5843588" y="1376363"/>
            <a:ext cx="4824412" cy="4195762"/>
            <a:chOff x="2721" y="867"/>
            <a:chExt cx="3039" cy="2643"/>
          </a:xfrm>
        </p:grpSpPr>
        <p:pic>
          <p:nvPicPr>
            <p:cNvPr id="18441" name="Picture 8" descr="PhaseDiagram">
              <a:extLst>
                <a:ext uri="{FF2B5EF4-FFF2-40B4-BE49-F238E27FC236}">
                  <a16:creationId xmlns:a16="http://schemas.microsoft.com/office/drawing/2014/main" id="{2311F114-0A5E-4F00-A409-F00932AEE78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8787"/>
            <a:stretch>
              <a:fillRect/>
            </a:stretch>
          </p:blipFill>
          <p:spPr bwMode="auto">
            <a:xfrm>
              <a:off x="2721" y="867"/>
              <a:ext cx="3039" cy="26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18442" name="Text Box 12">
              <a:extLst>
                <a:ext uri="{FF2B5EF4-FFF2-40B4-BE49-F238E27FC236}">
                  <a16:creationId xmlns:a16="http://schemas.microsoft.com/office/drawing/2014/main" id="{B3699C89-843E-4555-AC1F-7B45768FFC8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91" y="2001"/>
              <a:ext cx="62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1800" i="1">
                  <a:ea typeface="新細明體" panose="02020500000000000000" pitchFamily="18" charset="-120"/>
                </a:rPr>
                <a:t>Positive</a:t>
              </a:r>
              <a:endParaRPr lang="en-US" altLang="en-US" sz="1800" i="1"/>
            </a:p>
          </p:txBody>
        </p:sp>
        <p:sp>
          <p:nvSpPr>
            <p:cNvPr id="18443" name="Text Box 13">
              <a:extLst>
                <a:ext uri="{FF2B5EF4-FFF2-40B4-BE49-F238E27FC236}">
                  <a16:creationId xmlns:a16="http://schemas.microsoft.com/office/drawing/2014/main" id="{677DF6BA-3CEB-460D-A59D-1D1A1112618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53" y="1321"/>
              <a:ext cx="68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1800" i="1">
                  <a:ea typeface="新細明體" panose="02020500000000000000" pitchFamily="18" charset="-120"/>
                </a:rPr>
                <a:t>Negative</a:t>
              </a:r>
              <a:endParaRPr lang="en-US" altLang="en-US" sz="1800" i="1"/>
            </a:p>
          </p:txBody>
        </p:sp>
      </p:grpSp>
      <p:sp>
        <p:nvSpPr>
          <p:cNvPr id="18437" name="Rectangle 2">
            <a:extLst>
              <a:ext uri="{FF2B5EF4-FFF2-40B4-BE49-F238E27FC236}">
                <a16:creationId xmlns:a16="http://schemas.microsoft.com/office/drawing/2014/main" id="{DD2A1979-31D8-47DC-83DB-AB1FB06D68C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b="1" dirty="0">
                <a:ea typeface="新細明體" panose="02020500000000000000" pitchFamily="18" charset="-120"/>
              </a:rPr>
              <a:t>Results</a:t>
            </a:r>
            <a:endParaRPr lang="en-US" altLang="en-US" b="1" dirty="0"/>
          </a:p>
        </p:txBody>
      </p:sp>
      <p:graphicFrame>
        <p:nvGraphicFramePr>
          <p:cNvPr id="18438" name="Object 6">
            <a:extLst>
              <a:ext uri="{FF2B5EF4-FFF2-40B4-BE49-F238E27FC236}">
                <a16:creationId xmlns:a16="http://schemas.microsoft.com/office/drawing/2014/main" id="{8DC4B5F9-CE31-4BC6-BA05-3DD5F172AD96}"/>
              </a:ext>
            </a:extLst>
          </p:cNvPr>
          <p:cNvGraphicFramePr>
            <a:graphicFrameLocks noGrp="1" noChangeAspect="1"/>
          </p:cNvGraphicFramePr>
          <p:nvPr>
            <p:ph sz="half" idx="1"/>
          </p:nvPr>
        </p:nvGraphicFramePr>
        <p:xfrm>
          <a:off x="4187826" y="728664"/>
          <a:ext cx="6480175" cy="873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4" imgW="3390900" imgH="457200" progId="Equation.3">
                  <p:embed/>
                </p:oleObj>
              </mc:Choice>
              <mc:Fallback>
                <p:oleObj name="方程式" r:id="rId4" imgW="3390900" imgH="457200" progId="Equation.3">
                  <p:embed/>
                  <p:pic>
                    <p:nvPicPr>
                      <p:cNvPr id="18438" name="Object 6">
                        <a:extLst>
                          <a:ext uri="{FF2B5EF4-FFF2-40B4-BE49-F238E27FC236}">
                            <a16:creationId xmlns:a16="http://schemas.microsoft.com/office/drawing/2014/main" id="{8DC4B5F9-CE31-4BC6-BA05-3DD5F172AD96}"/>
                          </a:ext>
                        </a:extLst>
                      </p:cNvPr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87826" y="728664"/>
                        <a:ext cx="6480175" cy="873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439" name="Text Box 10">
            <a:extLst>
              <a:ext uri="{FF2B5EF4-FFF2-40B4-BE49-F238E27FC236}">
                <a16:creationId xmlns:a16="http://schemas.microsoft.com/office/drawing/2014/main" id="{A15E5812-D45C-438E-A363-ED24BA8AE1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1" y="5373689"/>
            <a:ext cx="4860925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3000" dirty="0">
                <a:solidFill>
                  <a:srgbClr val="0000FF"/>
                </a:solidFill>
                <a:latin typeface="+mn-lt"/>
                <a:ea typeface="新細明體" panose="02020500000000000000" pitchFamily="18" charset="-120"/>
              </a:rPr>
              <a:t>Final State 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3000" dirty="0">
                <a:solidFill>
                  <a:srgbClr val="0000FF"/>
                </a:solidFill>
                <a:latin typeface="+mn-lt"/>
                <a:ea typeface="新細明體" panose="02020500000000000000" pitchFamily="18" charset="-120"/>
              </a:rPr>
              <a:t>of the system</a:t>
            </a:r>
            <a:endParaRPr lang="en-US" altLang="en-US" sz="3000" dirty="0">
              <a:solidFill>
                <a:srgbClr val="0000FF"/>
              </a:solidFill>
              <a:latin typeface="+mn-lt"/>
            </a:endParaRPr>
          </a:p>
        </p:txBody>
      </p:sp>
      <p:sp>
        <p:nvSpPr>
          <p:cNvPr id="18440" name="Text Box 11">
            <a:extLst>
              <a:ext uri="{FF2B5EF4-FFF2-40B4-BE49-F238E27FC236}">
                <a16:creationId xmlns:a16="http://schemas.microsoft.com/office/drawing/2014/main" id="{B2CD4B6F-D9A3-4A0F-9423-76093C4104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42097" y="5408614"/>
            <a:ext cx="2502032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3000" dirty="0">
                <a:solidFill>
                  <a:srgbClr val="0000FF"/>
                </a:solidFill>
                <a:latin typeface="+mn-lt"/>
                <a:ea typeface="新細明體" panose="02020500000000000000" pitchFamily="18" charset="-120"/>
              </a:rPr>
              <a:t>Agents’ wealth</a:t>
            </a:r>
            <a:endParaRPr lang="en-US" altLang="en-US" sz="3000" dirty="0">
              <a:solidFill>
                <a:srgbClr val="0000FF"/>
              </a:solidFill>
              <a:latin typeface="+mn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EBB0A0F-26F6-444C-AC3D-6EA3E9490BD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66E6B4E-7B64-4348-A036-D2AC748E1A80}" type="slidenum">
              <a:rPr lang="en-US" altLang="en-US" smtClean="0">
                <a:solidFill>
                  <a:schemeClr val="tx1"/>
                </a:solidFill>
              </a:rPr>
              <a:pPr>
                <a:defRPr/>
              </a:pPr>
              <a:t>15</a:t>
            </a:fld>
            <a:endParaRPr lang="en-US" alt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>
    <p:blinds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Text Box 4">
            <a:extLst>
              <a:ext uri="{FF2B5EF4-FFF2-40B4-BE49-F238E27FC236}">
                <a16:creationId xmlns:a16="http://schemas.microsoft.com/office/drawing/2014/main" id="{D650DE18-C37D-4CB5-8DE6-8CE1CDE1FC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98037" y="2647951"/>
            <a:ext cx="4596002" cy="15081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4600" b="1" dirty="0">
                <a:solidFill>
                  <a:srgbClr val="0000FF"/>
                </a:solidFill>
                <a:latin typeface="+mn-lt"/>
                <a:ea typeface="新細明體" panose="02020500000000000000" pitchFamily="18" charset="-120"/>
              </a:rPr>
              <a:t>Phase Diagram of 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4600" b="1" dirty="0">
                <a:solidFill>
                  <a:srgbClr val="0000FF"/>
                </a:solidFill>
                <a:latin typeface="+mn-lt"/>
                <a:ea typeface="新細明體" panose="02020500000000000000" pitchFamily="18" charset="-120"/>
              </a:rPr>
              <a:t>Final State</a:t>
            </a:r>
            <a:endParaRPr lang="en-US" altLang="en-US" sz="4600" b="1" dirty="0">
              <a:solidFill>
                <a:srgbClr val="0000FF"/>
              </a:solidFill>
              <a:latin typeface="+mn-lt"/>
            </a:endParaRPr>
          </a:p>
        </p:txBody>
      </p:sp>
      <p:sp>
        <p:nvSpPr>
          <p:cNvPr id="19460" name="Text Box 5">
            <a:extLst>
              <a:ext uri="{FF2B5EF4-FFF2-40B4-BE49-F238E27FC236}">
                <a16:creationId xmlns:a16="http://schemas.microsoft.com/office/drawing/2014/main" id="{B977E317-DF59-4C5F-8923-B2BD5CCA44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51539" y="5265739"/>
            <a:ext cx="3986156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b="1" dirty="0">
                <a:latin typeface="+mn-lt"/>
                <a:ea typeface="新細明體" panose="02020500000000000000" pitchFamily="18" charset="-120"/>
              </a:rPr>
              <a:t>Arbitrageurs’ phase ??</a:t>
            </a:r>
            <a:endParaRPr lang="en-US" altLang="en-US" b="1" dirty="0">
              <a:latin typeface="+mn-lt"/>
            </a:endParaRPr>
          </a:p>
        </p:txBody>
      </p:sp>
      <p:sp>
        <p:nvSpPr>
          <p:cNvPr id="19461" name="Text Box 6">
            <a:extLst>
              <a:ext uri="{FF2B5EF4-FFF2-40B4-BE49-F238E27FC236}">
                <a16:creationId xmlns:a16="http://schemas.microsoft.com/office/drawing/2014/main" id="{A1D8CB7B-42EA-4F1C-AD61-8840FB12BC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19288" y="1520825"/>
            <a:ext cx="3993401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b="1" dirty="0">
                <a:latin typeface="+mn-lt"/>
                <a:ea typeface="新細明體" panose="02020500000000000000" pitchFamily="18" charset="-120"/>
              </a:rPr>
              <a:t>Trendsetters’ phase ??</a:t>
            </a:r>
            <a:endParaRPr lang="en-US" altLang="en-US" b="1" dirty="0">
              <a:latin typeface="+mn-lt"/>
            </a:endParaRPr>
          </a:p>
        </p:txBody>
      </p:sp>
      <p:sp>
        <p:nvSpPr>
          <p:cNvPr id="19462" name="Text Box 7">
            <a:extLst>
              <a:ext uri="{FF2B5EF4-FFF2-40B4-BE49-F238E27FC236}">
                <a16:creationId xmlns:a16="http://schemas.microsoft.com/office/drawing/2014/main" id="{F8F309D1-6487-4F80-963B-F00EB7F301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75389" y="692150"/>
            <a:ext cx="3228961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b="1" dirty="0">
                <a:latin typeface="+mn-lt"/>
                <a:ea typeface="新細明體" panose="02020500000000000000" pitchFamily="18" charset="-120"/>
              </a:rPr>
              <a:t>Irregular phase ??</a:t>
            </a:r>
            <a:endParaRPr lang="en-US" altLang="en-US" b="1" dirty="0">
              <a:latin typeface="+mn-lt"/>
            </a:endParaRPr>
          </a:p>
        </p:txBody>
      </p:sp>
      <p:sp>
        <p:nvSpPr>
          <p:cNvPr id="19463" name="Text Box 8">
            <a:extLst>
              <a:ext uri="{FF2B5EF4-FFF2-40B4-BE49-F238E27FC236}">
                <a16:creationId xmlns:a16="http://schemas.microsoft.com/office/drawing/2014/main" id="{8872BF06-D80E-4E7E-B5D0-1C45635804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8214" y="4616450"/>
            <a:ext cx="3123163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b="1" dirty="0">
                <a:latin typeface="+mn-lt"/>
                <a:ea typeface="新細明體" panose="02020500000000000000" pitchFamily="18" charset="-120"/>
              </a:rPr>
              <a:t>Mixture phase ??</a:t>
            </a:r>
            <a:endParaRPr lang="en-US" altLang="en-US" b="1" dirty="0">
              <a:latin typeface="+mn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F036FEC-2ABE-4D20-9092-24663C952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FEB5B-16A8-4DEE-BB2E-0D48B630DA04}" type="slidenum">
              <a:rPr lang="en-US" smtClean="0">
                <a:solidFill>
                  <a:schemeClr val="tx1"/>
                </a:solidFill>
              </a:rPr>
              <a:t>16</a:t>
            </a:fld>
            <a:endParaRPr 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3" name="Picture 6" descr="AttractorPhaseDiagram2">
            <a:extLst>
              <a:ext uri="{FF2B5EF4-FFF2-40B4-BE49-F238E27FC236}">
                <a16:creationId xmlns:a16="http://schemas.microsoft.com/office/drawing/2014/main" id="{2B759234-00B0-4690-B082-542230827781}"/>
              </a:ext>
            </a:extLst>
          </p:cNvPr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524001" y="1592264"/>
            <a:ext cx="3311525" cy="2339975"/>
          </a:xfrm>
        </p:spPr>
      </p:pic>
      <p:pic>
        <p:nvPicPr>
          <p:cNvPr id="28711" name="Picture 39" descr="priceSeries_present">
            <a:extLst>
              <a:ext uri="{FF2B5EF4-FFF2-40B4-BE49-F238E27FC236}">
                <a16:creationId xmlns:a16="http://schemas.microsoft.com/office/drawing/2014/main" id="{93146CC4-995F-4B72-88E1-68F81C81E7AE}"/>
              </a:ext>
            </a:extLst>
          </p:cNvPr>
          <p:cNvPicPr>
            <a:picLocks noGrp="1" noChangeAspect="1" noChangeArrowheads="1"/>
          </p:cNvPicPr>
          <p:nvPr>
            <p:ph sz="quarter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188"/>
          <a:stretch>
            <a:fillRect/>
          </a:stretch>
        </p:blipFill>
        <p:spPr>
          <a:xfrm>
            <a:off x="4187826" y="1089026"/>
            <a:ext cx="6480175" cy="54530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485" name="Rectangle 2">
            <a:extLst>
              <a:ext uri="{FF2B5EF4-FFF2-40B4-BE49-F238E27FC236}">
                <a16:creationId xmlns:a16="http://schemas.microsoft.com/office/drawing/2014/main" id="{A524C4FF-22AD-4B72-9688-32AF1FCDDF90}"/>
              </a:ext>
            </a:extLst>
          </p:cNvPr>
          <p:cNvSpPr>
            <a:spLocks noGrp="1" noChangeArrowheads="1"/>
          </p:cNvSpPr>
          <p:nvPr>
            <p:ph type="title" sz="quarter"/>
          </p:nvPr>
        </p:nvSpPr>
        <p:spPr>
          <a:xfrm>
            <a:off x="1992313" y="441325"/>
            <a:ext cx="8229600" cy="863600"/>
          </a:xfrm>
        </p:spPr>
        <p:txBody>
          <a:bodyPr/>
          <a:lstStyle/>
          <a:p>
            <a:pPr algn="ctr" eaLnBrk="1" hangingPunct="1"/>
            <a:r>
              <a:rPr lang="en-US" altLang="zh-TW" b="1" dirty="0">
                <a:solidFill>
                  <a:srgbClr val="FF0000"/>
                </a:solidFill>
                <a:ea typeface="新細明體" panose="02020500000000000000" pitchFamily="18" charset="-120"/>
              </a:rPr>
              <a:t>Arbitrageurs’</a:t>
            </a:r>
            <a:r>
              <a:rPr lang="en-US" altLang="zh-TW" b="1" dirty="0">
                <a:ea typeface="新細明體" panose="02020500000000000000" pitchFamily="18" charset="-120"/>
              </a:rPr>
              <a:t> Phase</a:t>
            </a:r>
            <a:endParaRPr lang="en-US" altLang="en-US" b="1" dirty="0"/>
          </a:p>
        </p:txBody>
      </p:sp>
      <p:grpSp>
        <p:nvGrpSpPr>
          <p:cNvPr id="28697" name="Group 25">
            <a:extLst>
              <a:ext uri="{FF2B5EF4-FFF2-40B4-BE49-F238E27FC236}">
                <a16:creationId xmlns:a16="http://schemas.microsoft.com/office/drawing/2014/main" id="{B5D4AE96-CD84-46F0-983E-BD537E185732}"/>
              </a:ext>
            </a:extLst>
          </p:cNvPr>
          <p:cNvGrpSpPr>
            <a:grpSpLocks/>
          </p:cNvGrpSpPr>
          <p:nvPr/>
        </p:nvGrpSpPr>
        <p:grpSpPr bwMode="auto">
          <a:xfrm>
            <a:off x="6419851" y="4716464"/>
            <a:ext cx="1008063" cy="2141537"/>
            <a:chOff x="3039" y="2772"/>
            <a:chExt cx="635" cy="1349"/>
          </a:xfrm>
        </p:grpSpPr>
        <p:pic>
          <p:nvPicPr>
            <p:cNvPr id="20507" name="Picture 13" descr="CoolClips_vc024640">
              <a:extLst>
                <a:ext uri="{FF2B5EF4-FFF2-40B4-BE49-F238E27FC236}">
                  <a16:creationId xmlns:a16="http://schemas.microsoft.com/office/drawing/2014/main" id="{2CD51BC7-5004-478C-A8DD-EAEE358585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39" y="3521"/>
              <a:ext cx="366" cy="6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20508" name="Line 17">
              <a:extLst>
                <a:ext uri="{FF2B5EF4-FFF2-40B4-BE49-F238E27FC236}">
                  <a16:creationId xmlns:a16="http://schemas.microsoft.com/office/drawing/2014/main" id="{463D7110-8F75-482F-856C-06B4384E314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88" y="2772"/>
              <a:ext cx="386" cy="613"/>
            </a:xfrm>
            <a:prstGeom prst="line">
              <a:avLst/>
            </a:prstGeom>
            <a:noFill/>
            <a:ln w="76200" cap="rnd">
              <a:solidFill>
                <a:schemeClr val="tx1"/>
              </a:solidFill>
              <a:prstDash val="sysDot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HK"/>
            </a:p>
          </p:txBody>
        </p:sp>
      </p:grpSp>
      <p:grpSp>
        <p:nvGrpSpPr>
          <p:cNvPr id="28698" name="Group 26">
            <a:extLst>
              <a:ext uri="{FF2B5EF4-FFF2-40B4-BE49-F238E27FC236}">
                <a16:creationId xmlns:a16="http://schemas.microsoft.com/office/drawing/2014/main" id="{07FA2BE8-F432-4C1A-B864-6DC29253D09F}"/>
              </a:ext>
            </a:extLst>
          </p:cNvPr>
          <p:cNvGrpSpPr>
            <a:grpSpLocks/>
          </p:cNvGrpSpPr>
          <p:nvPr/>
        </p:nvGrpSpPr>
        <p:grpSpPr bwMode="auto">
          <a:xfrm>
            <a:off x="7932738" y="2636838"/>
            <a:ext cx="1554162" cy="1223962"/>
            <a:chOff x="3923" y="1525"/>
            <a:chExt cx="979" cy="771"/>
          </a:xfrm>
        </p:grpSpPr>
        <p:pic>
          <p:nvPicPr>
            <p:cNvPr id="20505" name="Picture 15" descr="CoolClips_vc024640">
              <a:extLst>
                <a:ext uri="{FF2B5EF4-FFF2-40B4-BE49-F238E27FC236}">
                  <a16:creationId xmlns:a16="http://schemas.microsoft.com/office/drawing/2014/main" id="{8873E1DB-1FF2-4150-9417-9CDAFCBF3B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36" y="1525"/>
              <a:ext cx="366" cy="6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20506" name="Line 18">
              <a:extLst>
                <a:ext uri="{FF2B5EF4-FFF2-40B4-BE49-F238E27FC236}">
                  <a16:creationId xmlns:a16="http://schemas.microsoft.com/office/drawing/2014/main" id="{2AB35A0D-6430-438F-8BB8-26945FB1F0B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923" y="1729"/>
              <a:ext cx="521" cy="567"/>
            </a:xfrm>
            <a:prstGeom prst="line">
              <a:avLst/>
            </a:prstGeom>
            <a:noFill/>
            <a:ln w="76200" cap="rnd">
              <a:solidFill>
                <a:schemeClr val="tx1"/>
              </a:solidFill>
              <a:prstDash val="sysDot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HK"/>
            </a:p>
          </p:txBody>
        </p:sp>
      </p:grpSp>
      <p:sp>
        <p:nvSpPr>
          <p:cNvPr id="28679" name="Oval 7">
            <a:extLst>
              <a:ext uri="{FF2B5EF4-FFF2-40B4-BE49-F238E27FC236}">
                <a16:creationId xmlns:a16="http://schemas.microsoft.com/office/drawing/2014/main" id="{DE877856-16B3-4D79-BB79-851CCC83A9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40014" y="2492376"/>
            <a:ext cx="1368425" cy="1368425"/>
          </a:xfrm>
          <a:prstGeom prst="ellipse">
            <a:avLst/>
          </a:prstGeom>
          <a:noFill/>
          <a:ln w="76200" cap="rnd">
            <a:solidFill>
              <a:srgbClr val="FF000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/>
          </a:p>
        </p:txBody>
      </p:sp>
      <p:sp>
        <p:nvSpPr>
          <p:cNvPr id="28691" name="AutoShape 19">
            <a:extLst>
              <a:ext uri="{FF2B5EF4-FFF2-40B4-BE49-F238E27FC236}">
                <a16:creationId xmlns:a16="http://schemas.microsoft.com/office/drawing/2014/main" id="{8AFF0BB0-8CC4-4E30-82E8-5D9D1765EA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43364" y="2852739"/>
            <a:ext cx="503237" cy="574675"/>
          </a:xfrm>
          <a:prstGeom prst="rightArrow">
            <a:avLst>
              <a:gd name="adj1" fmla="val 49796"/>
              <a:gd name="adj2" fmla="val 57574"/>
            </a:avLst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/>
          </a:p>
        </p:txBody>
      </p:sp>
      <p:grpSp>
        <p:nvGrpSpPr>
          <p:cNvPr id="28714" name="Group 42">
            <a:extLst>
              <a:ext uri="{FF2B5EF4-FFF2-40B4-BE49-F238E27FC236}">
                <a16:creationId xmlns:a16="http://schemas.microsoft.com/office/drawing/2014/main" id="{31613FCF-B78F-4389-8ACE-A3D957D60120}"/>
              </a:ext>
            </a:extLst>
          </p:cNvPr>
          <p:cNvGrpSpPr>
            <a:grpSpLocks/>
          </p:cNvGrpSpPr>
          <p:nvPr/>
        </p:nvGrpSpPr>
        <p:grpSpPr bwMode="auto">
          <a:xfrm>
            <a:off x="1524000" y="1268414"/>
            <a:ext cx="9144000" cy="5264150"/>
            <a:chOff x="0" y="799"/>
            <a:chExt cx="5760" cy="331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503" name="Text Box 9">
                  <a:extLst>
                    <a:ext uri="{FF2B5EF4-FFF2-40B4-BE49-F238E27FC236}">
                      <a16:creationId xmlns:a16="http://schemas.microsoft.com/office/drawing/2014/main" id="{E68743A7-66D3-4FBD-A95C-C7553B4F09E5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0" y="3475"/>
                  <a:ext cx="2480" cy="64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n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80000"/>
                    <a:buFont typeface="Wingdings" panose="05000000000000000000" pitchFamily="2" charset="2"/>
                    <a:buChar char="¨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bg2"/>
                    </a:buClr>
                    <a:buSzPct val="65000"/>
                    <a:buFont typeface="Wingdings" panose="05000000000000000000" pitchFamily="2" charset="2"/>
                    <a:buChar char="n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" panose="05000000000000000000" pitchFamily="2" charset="2"/>
                    <a:buChar char="¨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TW" sz="3000" dirty="0">
                      <a:solidFill>
                        <a:srgbClr val="FF0000"/>
                      </a:solidFill>
                      <a:latin typeface="+mn-lt"/>
                      <a:ea typeface="新細明體" panose="02020500000000000000" pitchFamily="18" charset="-120"/>
                    </a:rPr>
                    <a:t>For </a:t>
                  </a:r>
                  <a14:m>
                    <m:oMath xmlns:m="http://schemas.openxmlformats.org/officeDocument/2006/math">
                      <m:r>
                        <a:rPr lang="en-US" altLang="zh-TW" sz="3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新細明體" panose="02020500000000000000" pitchFamily="18" charset="-120"/>
                        </a:rPr>
                        <m:t>𝛽</m:t>
                      </m:r>
                    </m:oMath>
                  </a14:m>
                  <a:r>
                    <a:rPr lang="en-US" altLang="zh-TW" sz="3000" dirty="0">
                      <a:solidFill>
                        <a:srgbClr val="FF0000"/>
                      </a:solidFill>
                      <a:latin typeface="+mn-lt"/>
                      <a:ea typeface="新細明體" panose="02020500000000000000" pitchFamily="18" charset="-120"/>
                    </a:rPr>
                    <a:t> </a:t>
                  </a:r>
                  <a:r>
                    <a:rPr lang="el-GR" altLang="zh-TW" sz="3000" dirty="0">
                      <a:solidFill>
                        <a:srgbClr val="FF0000"/>
                      </a:solidFill>
                      <a:latin typeface="+mn-lt"/>
                    </a:rPr>
                    <a:t>≤</a:t>
                  </a:r>
                  <a:r>
                    <a:rPr lang="en-US" altLang="zh-TW" sz="3000" dirty="0">
                      <a:solidFill>
                        <a:srgbClr val="FF0000"/>
                      </a:solidFill>
                      <a:latin typeface="+mn-lt"/>
                      <a:ea typeface="新細明體" panose="02020500000000000000" pitchFamily="18" charset="-120"/>
                    </a:rPr>
                    <a:t> 0.5</a:t>
                  </a:r>
                  <a:r>
                    <a:rPr lang="en-US" altLang="zh-TW" sz="3000" dirty="0">
                      <a:latin typeface="+mn-lt"/>
                      <a:ea typeface="新細明體" panose="02020500000000000000" pitchFamily="18" charset="-120"/>
                    </a:rPr>
                    <a:t> </a:t>
                  </a:r>
                  <a:r>
                    <a:rPr lang="en-US" altLang="zh-TW" sz="3000" dirty="0">
                      <a:latin typeface="+mn-lt"/>
                      <a:ea typeface="Batang" panose="02030600000101010101" pitchFamily="18" charset="-127"/>
                    </a:rPr>
                    <a:t>⇒</a:t>
                  </a:r>
                </a:p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TW" sz="3000" dirty="0">
                      <a:solidFill>
                        <a:srgbClr val="0000FF"/>
                      </a:solidFill>
                      <a:latin typeface="+mn-lt"/>
                      <a:ea typeface="新細明體" panose="02020500000000000000" pitchFamily="18" charset="-120"/>
                    </a:rPr>
                    <a:t>Period-2 cycle for </a:t>
                  </a:r>
                  <a:r>
                    <a:rPr lang="en-US" altLang="zh-TW" sz="3000" i="1" dirty="0">
                      <a:solidFill>
                        <a:srgbClr val="0000FF"/>
                      </a:solidFill>
                      <a:latin typeface="+mn-lt"/>
                      <a:ea typeface="新細明體" panose="02020500000000000000" pitchFamily="18" charset="-120"/>
                    </a:rPr>
                    <a:t>P</a:t>
                  </a:r>
                  <a:r>
                    <a:rPr lang="en-US" altLang="zh-TW" sz="3000" dirty="0">
                      <a:solidFill>
                        <a:srgbClr val="0000FF"/>
                      </a:solidFill>
                      <a:latin typeface="+mn-lt"/>
                      <a:ea typeface="新細明體" panose="02020500000000000000" pitchFamily="18" charset="-120"/>
                    </a:rPr>
                    <a:t>(</a:t>
                  </a:r>
                  <a:r>
                    <a:rPr lang="en-US" altLang="zh-TW" sz="3000" i="1" dirty="0">
                      <a:solidFill>
                        <a:srgbClr val="0000FF"/>
                      </a:solidFill>
                      <a:latin typeface="+mn-lt"/>
                      <a:ea typeface="新細明體" panose="02020500000000000000" pitchFamily="18" charset="-120"/>
                    </a:rPr>
                    <a:t>t</a:t>
                  </a:r>
                  <a:r>
                    <a:rPr lang="en-US" altLang="zh-TW" sz="3000" dirty="0">
                      <a:solidFill>
                        <a:srgbClr val="0000FF"/>
                      </a:solidFill>
                      <a:latin typeface="+mn-lt"/>
                      <a:ea typeface="新細明體" panose="02020500000000000000" pitchFamily="18" charset="-120"/>
                    </a:rPr>
                    <a:t>) !?</a:t>
                  </a:r>
                  <a:endParaRPr lang="en-US" altLang="en-US" sz="3000" dirty="0">
                    <a:solidFill>
                      <a:srgbClr val="0000FF"/>
                    </a:solidFill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20503" name="Text Box 9">
                  <a:extLst>
                    <a:ext uri="{FF2B5EF4-FFF2-40B4-BE49-F238E27FC236}">
                      <a16:creationId xmlns:a16="http://schemas.microsoft.com/office/drawing/2014/main" id="{E68743A7-66D3-4FBD-A95C-C7553B4F09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0" y="3475"/>
                  <a:ext cx="2480" cy="640"/>
                </a:xfrm>
                <a:prstGeom prst="rect">
                  <a:avLst/>
                </a:prstGeom>
                <a:blipFill>
                  <a:blip r:embed="rId5"/>
                  <a:stretch>
                    <a:fillRect l="-3560" t="-8982" r="-2632" b="-17964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20504" name="Object 27">
                  <a:extLst>
                    <a:ext uri="{FF2B5EF4-FFF2-40B4-BE49-F238E27FC236}">
                      <a16:creationId xmlns:a16="http://schemas.microsoft.com/office/drawing/2014/main" id="{A8C989BF-FAF3-4A0A-9BC9-9214E80DC0F7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1769" y="799"/>
                <a:ext cx="3991" cy="278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name="方程式" r:id="rId6" imgW="3098800" imgH="215900" progId="Equation.3">
                        <p:embed/>
                      </p:oleObj>
                    </mc:Choice>
                    <mc:Fallback>
                      <p:oleObj name="方程式" r:id="rId6" imgW="3098800" imgH="215900" progId="Equation.3">
                        <p:embed/>
                        <p:pic>
                          <p:nvPicPr>
                            <p:cNvPr id="20504" name="Object 27">
                              <a:extLst>
                                <a:ext uri="{FF2B5EF4-FFF2-40B4-BE49-F238E27FC236}">
                                  <a16:creationId xmlns:a16="http://schemas.microsoft.com/office/drawing/2014/main" id="{A8C989BF-FAF3-4A0A-9BC9-9214E80DC0F7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7">
                              <a:extLst>
                                <a:ext uri="{28A0092B-C50C-407E-A947-70E740481C1C}">
                                  <a14:useLocalDpi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1769" y="799"/>
                              <a:ext cx="3991" cy="278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xtLst>
                              <a:ext uri="{909E8E84-426E-40DD-AFC4-6F175D3DCCD1}">
                                <a14:hiddenFill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Choice>
          <mc:Fallback xmlns="">
            <p:graphicFrame>
              <p:nvGraphicFramePr>
                <p:cNvPr id="20504" name="Object 27">
                  <a:extLst>
                    <a:ext uri="{FF2B5EF4-FFF2-40B4-BE49-F238E27FC236}">
                      <a16:creationId xmlns:a16="http://schemas.microsoft.com/office/drawing/2014/main" id="{A8C989BF-FAF3-4A0A-9BC9-9214E80DC0F7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1769" y="799"/>
                <a:ext cx="3991" cy="278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name="方程式" r:id="rId8" imgW="3098800" imgH="215900" progId="Equation.3">
                        <p:embed/>
                      </p:oleObj>
                    </mc:Choice>
                    <mc:Fallback>
                      <p:oleObj name="方程式" r:id="rId8" imgW="3098800" imgH="215900" progId="Equation.3">
                        <p:embed/>
                        <p:pic>
                          <p:nvPicPr>
                            <p:cNvPr id="20504" name="Object 27">
                              <a:extLst>
                                <a:ext uri="{FF2B5EF4-FFF2-40B4-BE49-F238E27FC236}">
                                  <a16:creationId xmlns:a16="http://schemas.microsoft.com/office/drawing/2014/main" id="{A8C989BF-FAF3-4A0A-9BC9-9214E80DC0F7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9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1769" y="799"/>
                              <a:ext cx="3991" cy="278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Fallback>
        </mc:AlternateContent>
      </p:grpSp>
      <p:grpSp>
        <p:nvGrpSpPr>
          <p:cNvPr id="28712" name="Group 40">
            <a:extLst>
              <a:ext uri="{FF2B5EF4-FFF2-40B4-BE49-F238E27FC236}">
                <a16:creationId xmlns:a16="http://schemas.microsoft.com/office/drawing/2014/main" id="{F4BFD754-6F95-4B7B-8EC3-AC0A505BB71E}"/>
              </a:ext>
            </a:extLst>
          </p:cNvPr>
          <p:cNvGrpSpPr>
            <a:grpSpLocks/>
          </p:cNvGrpSpPr>
          <p:nvPr/>
        </p:nvGrpSpPr>
        <p:grpSpPr bwMode="auto">
          <a:xfrm>
            <a:off x="6635750" y="4005263"/>
            <a:ext cx="1081088" cy="684212"/>
            <a:chOff x="3220" y="2523"/>
            <a:chExt cx="681" cy="431"/>
          </a:xfrm>
        </p:grpSpPr>
        <p:sp>
          <p:nvSpPr>
            <p:cNvPr id="20501" name="Oval 21">
              <a:extLst>
                <a:ext uri="{FF2B5EF4-FFF2-40B4-BE49-F238E27FC236}">
                  <a16:creationId xmlns:a16="http://schemas.microsoft.com/office/drawing/2014/main" id="{1D96A141-6E79-470D-B7BC-B23BCE8F394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800000">
              <a:off x="3742" y="2704"/>
              <a:ext cx="159" cy="25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/>
            </a:p>
          </p:txBody>
        </p:sp>
        <p:sp>
          <p:nvSpPr>
            <p:cNvPr id="20502" name="Text Box 28">
              <a:extLst>
                <a:ext uri="{FF2B5EF4-FFF2-40B4-BE49-F238E27FC236}">
                  <a16:creationId xmlns:a16="http://schemas.microsoft.com/office/drawing/2014/main" id="{FF7FF996-BAAD-4707-99D8-C4F1965F4C6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20" y="2523"/>
              <a:ext cx="510" cy="3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600" dirty="0">
                  <a:solidFill>
                    <a:srgbClr val="FF0000"/>
                  </a:solidFill>
                  <a:latin typeface="+mn-lt"/>
                  <a:ea typeface="新細明體" panose="02020500000000000000" pitchFamily="18" charset="-120"/>
                </a:rPr>
                <a:t>buy!</a:t>
              </a:r>
              <a:endParaRPr lang="en-US" altLang="en-US" sz="2600" dirty="0">
                <a:solidFill>
                  <a:srgbClr val="FF0000"/>
                </a:solidFill>
                <a:latin typeface="+mn-lt"/>
              </a:endParaRPr>
            </a:p>
          </p:txBody>
        </p:sp>
      </p:grpSp>
      <p:grpSp>
        <p:nvGrpSpPr>
          <p:cNvPr id="28713" name="Group 41">
            <a:extLst>
              <a:ext uri="{FF2B5EF4-FFF2-40B4-BE49-F238E27FC236}">
                <a16:creationId xmlns:a16="http://schemas.microsoft.com/office/drawing/2014/main" id="{1C87A6A1-5B57-4A7E-9F15-74DFA8F1E4E8}"/>
              </a:ext>
            </a:extLst>
          </p:cNvPr>
          <p:cNvGrpSpPr>
            <a:grpSpLocks/>
          </p:cNvGrpSpPr>
          <p:nvPr/>
        </p:nvGrpSpPr>
        <p:grpSpPr bwMode="auto">
          <a:xfrm>
            <a:off x="7283450" y="3176588"/>
            <a:ext cx="858838" cy="1122362"/>
            <a:chOff x="3628" y="2001"/>
            <a:chExt cx="541" cy="707"/>
          </a:xfrm>
        </p:grpSpPr>
        <p:sp>
          <p:nvSpPr>
            <p:cNvPr id="20499" name="Oval 24">
              <a:extLst>
                <a:ext uri="{FF2B5EF4-FFF2-40B4-BE49-F238E27FC236}">
                  <a16:creationId xmlns:a16="http://schemas.microsoft.com/office/drawing/2014/main" id="{A0A1C7CE-A1F7-4161-B3A5-37DD7C09E31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3300000">
              <a:off x="3959" y="2499"/>
              <a:ext cx="249" cy="17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/>
            </a:p>
          </p:txBody>
        </p:sp>
        <p:sp>
          <p:nvSpPr>
            <p:cNvPr id="20500" name="Text Box 29">
              <a:extLst>
                <a:ext uri="{FF2B5EF4-FFF2-40B4-BE49-F238E27FC236}">
                  <a16:creationId xmlns:a16="http://schemas.microsoft.com/office/drawing/2014/main" id="{A07A29BE-6DA5-4366-9550-98542BF7588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28" y="2001"/>
              <a:ext cx="486" cy="3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600" dirty="0">
                  <a:solidFill>
                    <a:srgbClr val="FF0000"/>
                  </a:solidFill>
                  <a:latin typeface="+mn-lt"/>
                  <a:ea typeface="新細明體" panose="02020500000000000000" pitchFamily="18" charset="-120"/>
                </a:rPr>
                <a:t>sell!</a:t>
              </a:r>
              <a:endParaRPr lang="en-US" altLang="en-US" sz="2600" dirty="0">
                <a:solidFill>
                  <a:srgbClr val="FF0000"/>
                </a:solidFill>
                <a:latin typeface="+mn-lt"/>
              </a:endParaRPr>
            </a:p>
          </p:txBody>
        </p:sp>
      </p:grpSp>
      <p:sp>
        <p:nvSpPr>
          <p:cNvPr id="28702" name="Text Box 30">
            <a:extLst>
              <a:ext uri="{FF2B5EF4-FFF2-40B4-BE49-F238E27FC236}">
                <a16:creationId xmlns:a16="http://schemas.microsoft.com/office/drawing/2014/main" id="{A7B27CCF-1304-47E2-858F-C5205314BC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18400" y="5851526"/>
            <a:ext cx="1151277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3000" dirty="0">
                <a:solidFill>
                  <a:srgbClr val="FF0000"/>
                </a:solidFill>
                <a:latin typeface="+mn-lt"/>
                <a:ea typeface="新細明體" panose="02020500000000000000" pitchFamily="18" charset="-120"/>
              </a:rPr>
              <a:t>Gain!!</a:t>
            </a:r>
            <a:endParaRPr lang="en-US" altLang="en-US" sz="3000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28703" name="Oval 31">
            <a:extLst>
              <a:ext uri="{FF2B5EF4-FFF2-40B4-BE49-F238E27FC236}">
                <a16:creationId xmlns:a16="http://schemas.microsoft.com/office/drawing/2014/main" id="{090A7038-C2A2-4BD6-A9C0-1546D906F218}"/>
              </a:ext>
            </a:extLst>
          </p:cNvPr>
          <p:cNvSpPr>
            <a:spLocks noChangeArrowheads="1"/>
          </p:cNvSpPr>
          <p:nvPr/>
        </p:nvSpPr>
        <p:spPr bwMode="auto">
          <a:xfrm rot="1800000">
            <a:off x="8291513" y="4257676"/>
            <a:ext cx="252412" cy="396875"/>
          </a:xfrm>
          <a:prstGeom prst="ellips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/>
          </a:p>
        </p:txBody>
      </p:sp>
      <p:sp>
        <p:nvSpPr>
          <p:cNvPr id="28704" name="Oval 32">
            <a:extLst>
              <a:ext uri="{FF2B5EF4-FFF2-40B4-BE49-F238E27FC236}">
                <a16:creationId xmlns:a16="http://schemas.microsoft.com/office/drawing/2014/main" id="{7996687B-CEC4-4FEF-8F40-F330A08430E3}"/>
              </a:ext>
            </a:extLst>
          </p:cNvPr>
          <p:cNvSpPr>
            <a:spLocks noChangeArrowheads="1"/>
          </p:cNvSpPr>
          <p:nvPr/>
        </p:nvSpPr>
        <p:spPr bwMode="auto">
          <a:xfrm rot="1800000">
            <a:off x="9083676" y="4257676"/>
            <a:ext cx="252413" cy="396875"/>
          </a:xfrm>
          <a:prstGeom prst="ellips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/>
          </a:p>
        </p:txBody>
      </p:sp>
      <p:sp>
        <p:nvSpPr>
          <p:cNvPr id="28705" name="Oval 33">
            <a:extLst>
              <a:ext uri="{FF2B5EF4-FFF2-40B4-BE49-F238E27FC236}">
                <a16:creationId xmlns:a16="http://schemas.microsoft.com/office/drawing/2014/main" id="{E229C424-D973-4359-BEE4-B8496AF9B085}"/>
              </a:ext>
            </a:extLst>
          </p:cNvPr>
          <p:cNvSpPr>
            <a:spLocks noChangeArrowheads="1"/>
          </p:cNvSpPr>
          <p:nvPr/>
        </p:nvSpPr>
        <p:spPr bwMode="auto">
          <a:xfrm rot="1800000">
            <a:off x="9912351" y="4292601"/>
            <a:ext cx="252413" cy="396875"/>
          </a:xfrm>
          <a:prstGeom prst="ellips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/>
          </a:p>
        </p:txBody>
      </p:sp>
      <p:sp>
        <p:nvSpPr>
          <p:cNvPr id="28706" name="Oval 34">
            <a:extLst>
              <a:ext uri="{FF2B5EF4-FFF2-40B4-BE49-F238E27FC236}">
                <a16:creationId xmlns:a16="http://schemas.microsoft.com/office/drawing/2014/main" id="{043A637B-342D-4490-81BA-9CABFDBAEE17}"/>
              </a:ext>
            </a:extLst>
          </p:cNvPr>
          <p:cNvSpPr>
            <a:spLocks noChangeArrowheads="1"/>
          </p:cNvSpPr>
          <p:nvPr/>
        </p:nvSpPr>
        <p:spPr bwMode="auto">
          <a:xfrm rot="3300000">
            <a:off x="8625682" y="3923507"/>
            <a:ext cx="395288" cy="269875"/>
          </a:xfrm>
          <a:prstGeom prst="ellips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/>
          </a:p>
        </p:txBody>
      </p:sp>
      <p:sp>
        <p:nvSpPr>
          <p:cNvPr id="28707" name="Oval 35">
            <a:extLst>
              <a:ext uri="{FF2B5EF4-FFF2-40B4-BE49-F238E27FC236}">
                <a16:creationId xmlns:a16="http://schemas.microsoft.com/office/drawing/2014/main" id="{E4F300BB-2F4A-4716-B1E4-8534B5C4AC36}"/>
              </a:ext>
            </a:extLst>
          </p:cNvPr>
          <p:cNvSpPr>
            <a:spLocks noChangeArrowheads="1"/>
          </p:cNvSpPr>
          <p:nvPr/>
        </p:nvSpPr>
        <p:spPr bwMode="auto">
          <a:xfrm rot="3300000">
            <a:off x="9417845" y="3960020"/>
            <a:ext cx="395287" cy="269875"/>
          </a:xfrm>
          <a:prstGeom prst="ellips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FDE347A-242E-453F-9F42-3D915276715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2E6F311-10D1-4286-AF5E-C657A3384D17}" type="slidenum">
              <a:rPr lang="en-US" altLang="en-US" smtClean="0">
                <a:solidFill>
                  <a:schemeClr val="tx1"/>
                </a:solidFill>
              </a:rPr>
              <a:pPr>
                <a:defRPr/>
              </a:pPr>
              <a:t>17</a:t>
            </a:fld>
            <a:endParaRPr lang="en-US" alt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86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86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87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87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87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286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287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286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287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287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287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5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287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5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287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6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287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87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87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70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57" name="Picture 21" descr="periodTwo_zoom">
            <a:extLst>
              <a:ext uri="{FF2B5EF4-FFF2-40B4-BE49-F238E27FC236}">
                <a16:creationId xmlns:a16="http://schemas.microsoft.com/office/drawing/2014/main" id="{1AD73099-C023-42EB-B79F-4B56333681E1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916614" y="4687888"/>
            <a:ext cx="2808287" cy="21701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949" name="Picture 13" descr="trendsetterEx">
            <a:extLst>
              <a:ext uri="{FF2B5EF4-FFF2-40B4-BE49-F238E27FC236}">
                <a16:creationId xmlns:a16="http://schemas.microsoft.com/office/drawing/2014/main" id="{A990874F-C058-4A34-957E-2D12F84ED537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232400" y="728664"/>
            <a:ext cx="5435600" cy="4200525"/>
          </a:xfrm>
        </p:spPr>
      </p:pic>
      <p:pic>
        <p:nvPicPr>
          <p:cNvPr id="21509" name="Picture 8" descr="AttractorPhaseDiagram2">
            <a:extLst>
              <a:ext uri="{FF2B5EF4-FFF2-40B4-BE49-F238E27FC236}">
                <a16:creationId xmlns:a16="http://schemas.microsoft.com/office/drawing/2014/main" id="{18F9E05F-89D3-4969-B266-E570915A01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851" y="1196976"/>
            <a:ext cx="3311525" cy="2339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510" name="Rectangle 2">
            <a:extLst>
              <a:ext uri="{FF2B5EF4-FFF2-40B4-BE49-F238E27FC236}">
                <a16:creationId xmlns:a16="http://schemas.microsoft.com/office/drawing/2014/main" id="{3DDF9FF1-0894-4281-8057-681B1958FC0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81200" y="457201"/>
            <a:ext cx="8229600" cy="811213"/>
          </a:xfrm>
        </p:spPr>
        <p:txBody>
          <a:bodyPr/>
          <a:lstStyle/>
          <a:p>
            <a:pPr algn="ctr" eaLnBrk="1" hangingPunct="1"/>
            <a:r>
              <a:rPr lang="en-US" altLang="zh-TW" b="1" dirty="0">
                <a:solidFill>
                  <a:srgbClr val="FF0000"/>
                </a:solidFill>
                <a:ea typeface="新細明體" panose="02020500000000000000" pitchFamily="18" charset="-120"/>
              </a:rPr>
              <a:t>Trendsetters’</a:t>
            </a:r>
            <a:r>
              <a:rPr lang="en-US" altLang="zh-TW" b="1" dirty="0">
                <a:ea typeface="新細明體" panose="02020500000000000000" pitchFamily="18" charset="-120"/>
              </a:rPr>
              <a:t> Phase</a:t>
            </a:r>
            <a:endParaRPr lang="en-US" altLang="en-US" b="1" dirty="0"/>
          </a:p>
        </p:txBody>
      </p:sp>
      <p:sp>
        <p:nvSpPr>
          <p:cNvPr id="39946" name="Oval 10">
            <a:extLst>
              <a:ext uri="{FF2B5EF4-FFF2-40B4-BE49-F238E27FC236}">
                <a16:creationId xmlns:a16="http://schemas.microsoft.com/office/drawing/2014/main" id="{A11D475B-19A7-4604-98AE-DEFE3C99C4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92314" y="1304926"/>
            <a:ext cx="1368425" cy="1368425"/>
          </a:xfrm>
          <a:prstGeom prst="ellipse">
            <a:avLst/>
          </a:prstGeom>
          <a:noFill/>
          <a:ln w="76200" cap="rnd">
            <a:solidFill>
              <a:srgbClr val="FF000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/>
          </a:p>
        </p:txBody>
      </p:sp>
      <p:sp>
        <p:nvSpPr>
          <p:cNvPr id="39947" name="AutoShape 11">
            <a:extLst>
              <a:ext uri="{FF2B5EF4-FFF2-40B4-BE49-F238E27FC236}">
                <a16:creationId xmlns:a16="http://schemas.microsoft.com/office/drawing/2014/main" id="{B1D57B59-851A-4C67-BAA3-FF2E6EAC21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05314" y="1628776"/>
            <a:ext cx="503237" cy="574675"/>
          </a:xfrm>
          <a:prstGeom prst="rightArrow">
            <a:avLst>
              <a:gd name="adj1" fmla="val 49796"/>
              <a:gd name="adj2" fmla="val 57574"/>
            </a:avLst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/>
          </a:p>
        </p:txBody>
      </p:sp>
      <p:sp>
        <p:nvSpPr>
          <p:cNvPr id="39958" name="Text Box 22">
            <a:extLst>
              <a:ext uri="{FF2B5EF4-FFF2-40B4-BE49-F238E27FC236}">
                <a16:creationId xmlns:a16="http://schemas.microsoft.com/office/drawing/2014/main" id="{B6A7E9C0-A665-447D-A94B-FA90ADF379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67438" y="5084764"/>
            <a:ext cx="2386012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000">
                <a:ea typeface="新細明體" panose="02020500000000000000" pitchFamily="18" charset="-120"/>
              </a:rPr>
              <a:t>Arbitrageurs’ phase</a:t>
            </a:r>
            <a:endParaRPr lang="en-US" altLang="en-US" sz="2000"/>
          </a:p>
        </p:txBody>
      </p:sp>
      <p:sp>
        <p:nvSpPr>
          <p:cNvPr id="39959" name="Text Box 23">
            <a:extLst>
              <a:ext uri="{FF2B5EF4-FFF2-40B4-BE49-F238E27FC236}">
                <a16:creationId xmlns:a16="http://schemas.microsoft.com/office/drawing/2014/main" id="{11EB9D94-871C-40D0-B7CE-670975D985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59601" y="4437064"/>
            <a:ext cx="60382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dirty="0">
                <a:solidFill>
                  <a:srgbClr val="0000FF"/>
                </a:solidFill>
                <a:latin typeface="+mn-lt"/>
                <a:ea typeface="新細明體" panose="02020500000000000000" pitchFamily="18" charset="-120"/>
              </a:rPr>
              <a:t>VS</a:t>
            </a:r>
            <a:endParaRPr lang="en-US" altLang="en-US" dirty="0">
              <a:solidFill>
                <a:srgbClr val="0000FF"/>
              </a:solidFill>
              <a:latin typeface="+mn-lt"/>
            </a:endParaRPr>
          </a:p>
        </p:txBody>
      </p:sp>
      <p:sp>
        <p:nvSpPr>
          <p:cNvPr id="39960" name="Rectangle 24">
            <a:extLst>
              <a:ext uri="{FF2B5EF4-FFF2-40B4-BE49-F238E27FC236}">
                <a16:creationId xmlns:a16="http://schemas.microsoft.com/office/drawing/2014/main" id="{FE0D2C38-284B-4726-9735-6B9489F314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1200" y="3500439"/>
            <a:ext cx="3106738" cy="31123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TW" dirty="0">
                <a:latin typeface="+mn-lt"/>
                <a:ea typeface="新細明體" panose="02020500000000000000" pitchFamily="18" charset="-120"/>
              </a:rPr>
              <a:t>Periodic with characteristic pattern</a:t>
            </a:r>
          </a:p>
          <a:p>
            <a:pPr eaLnBrk="1" hangingPunct="1"/>
            <a:r>
              <a:rPr lang="en-US" altLang="zh-TW" dirty="0">
                <a:latin typeface="+mn-lt"/>
                <a:ea typeface="新細明體" panose="02020500000000000000" pitchFamily="18" charset="-120"/>
              </a:rPr>
              <a:t>Period </a:t>
            </a:r>
            <a:r>
              <a:rPr lang="en-US" altLang="zh-TW" dirty="0">
                <a:solidFill>
                  <a:srgbClr val="FF0000"/>
                </a:solidFill>
                <a:latin typeface="+mn-lt"/>
                <a:ea typeface="新細明體" panose="02020500000000000000" pitchFamily="18" charset="-120"/>
              </a:rPr>
              <a:t>much longer</a:t>
            </a:r>
            <a:r>
              <a:rPr lang="en-US" altLang="zh-TW" dirty="0">
                <a:latin typeface="+mn-lt"/>
                <a:ea typeface="新細明體" panose="02020500000000000000" pitchFamily="18" charset="-120"/>
              </a:rPr>
              <a:t> than period 2 !!</a:t>
            </a:r>
            <a:endParaRPr lang="en-US" altLang="en-US" dirty="0">
              <a:latin typeface="+mn-lt"/>
            </a:endParaRPr>
          </a:p>
        </p:txBody>
      </p:sp>
      <p:sp>
        <p:nvSpPr>
          <p:cNvPr id="39961" name="Text Box 25">
            <a:extLst>
              <a:ext uri="{FF2B5EF4-FFF2-40B4-BE49-F238E27FC236}">
                <a16:creationId xmlns:a16="http://schemas.microsoft.com/office/drawing/2014/main" id="{EC985BA0-F5C6-4CA3-BE4A-0AAADF575E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59826" y="1052513"/>
            <a:ext cx="1908175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dirty="0">
                <a:solidFill>
                  <a:srgbClr val="0000FF"/>
                </a:solidFill>
                <a:latin typeface="+mn-lt"/>
                <a:ea typeface="新細明體" panose="02020500000000000000" pitchFamily="18" charset="-120"/>
              </a:rPr>
              <a:t>What are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dirty="0">
                <a:solidFill>
                  <a:srgbClr val="0000FF"/>
                </a:solidFill>
                <a:latin typeface="+mn-lt"/>
                <a:ea typeface="新細明體" panose="02020500000000000000" pitchFamily="18" charset="-120"/>
              </a:rPr>
              <a:t>they doing?</a:t>
            </a:r>
            <a:endParaRPr lang="en-US" altLang="en-US" dirty="0">
              <a:solidFill>
                <a:srgbClr val="0000FF"/>
              </a:solidFill>
              <a:latin typeface="+mn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7B6F1D3-5969-4CA4-BFDF-A2F59DBDE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FEB5B-16A8-4DEE-BB2E-0D48B630DA04}" type="slidenum">
              <a:rPr lang="en-US" smtClean="0">
                <a:solidFill>
                  <a:schemeClr val="tx1"/>
                </a:solidFill>
              </a:rPr>
              <a:t>18</a:t>
            </a:fld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99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99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99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99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99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99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99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99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99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99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99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99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99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99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99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958" grpId="0"/>
      <p:bldP spid="39959" grpId="0"/>
      <p:bldP spid="3996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Rectangle 4">
            <a:extLst>
              <a:ext uri="{FF2B5EF4-FFF2-40B4-BE49-F238E27FC236}">
                <a16:creationId xmlns:a16="http://schemas.microsoft.com/office/drawing/2014/main" id="{2D3C68D8-E3B0-4175-97AD-11486604ED74}"/>
              </a:ext>
            </a:extLst>
          </p:cNvPr>
          <p:cNvSpPr>
            <a:spLocks noGrp="1" noChangeArrowheads="1"/>
          </p:cNvSpPr>
          <p:nvPr>
            <p:ph type="title" sz="quarter"/>
          </p:nvPr>
        </p:nvSpPr>
        <p:spPr>
          <a:xfrm>
            <a:off x="2063751" y="333376"/>
            <a:ext cx="6094413" cy="574675"/>
          </a:xfrm>
        </p:spPr>
        <p:txBody>
          <a:bodyPr/>
          <a:lstStyle/>
          <a:p>
            <a:pPr eaLnBrk="1" hangingPunct="1"/>
            <a:r>
              <a:rPr lang="en-US" altLang="zh-TW" sz="3200" dirty="0">
                <a:solidFill>
                  <a:srgbClr val="FF0000"/>
                </a:solidFill>
                <a:ea typeface="新細明體" panose="02020500000000000000" pitchFamily="18" charset="-120"/>
              </a:rPr>
              <a:t>Trendsetter</a:t>
            </a:r>
            <a:r>
              <a:rPr lang="en-US" altLang="zh-TW" sz="3200" dirty="0">
                <a:ea typeface="新細明體" panose="02020500000000000000" pitchFamily="18" charset="-120"/>
              </a:rPr>
              <a:t> state</a:t>
            </a:r>
            <a:endParaRPr lang="en-US" altLang="en-US" sz="3200" dirty="0"/>
          </a:p>
        </p:txBody>
      </p:sp>
      <p:pic>
        <p:nvPicPr>
          <p:cNvPr id="22532" name="Picture 10" descr="trendsetterEx_enlarge2">
            <a:extLst>
              <a:ext uri="{FF2B5EF4-FFF2-40B4-BE49-F238E27FC236}">
                <a16:creationId xmlns:a16="http://schemas.microsoft.com/office/drawing/2014/main" id="{CDA7B2A4-C3D1-43A3-BC2C-A83FC1191855}"/>
              </a:ext>
            </a:extLst>
          </p:cNvPr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92314" y="1557339"/>
            <a:ext cx="7742237" cy="4979987"/>
          </a:xfrm>
        </p:spPr>
      </p:pic>
      <p:grpSp>
        <p:nvGrpSpPr>
          <p:cNvPr id="46109" name="Group 29">
            <a:extLst>
              <a:ext uri="{FF2B5EF4-FFF2-40B4-BE49-F238E27FC236}">
                <a16:creationId xmlns:a16="http://schemas.microsoft.com/office/drawing/2014/main" id="{48AB10EA-2CF2-4EF2-8B03-EECF6388049E}"/>
              </a:ext>
            </a:extLst>
          </p:cNvPr>
          <p:cNvGrpSpPr>
            <a:grpSpLocks/>
          </p:cNvGrpSpPr>
          <p:nvPr/>
        </p:nvGrpSpPr>
        <p:grpSpPr bwMode="auto">
          <a:xfrm>
            <a:off x="1524000" y="836613"/>
            <a:ext cx="4922838" cy="2089150"/>
            <a:chOff x="0" y="572"/>
            <a:chExt cx="3101" cy="1316"/>
          </a:xfrm>
        </p:grpSpPr>
        <p:pic>
          <p:nvPicPr>
            <p:cNvPr id="22548" name="Picture 7" descr="CoolClips_vc024640">
              <a:extLst>
                <a:ext uri="{FF2B5EF4-FFF2-40B4-BE49-F238E27FC236}">
                  <a16:creationId xmlns:a16="http://schemas.microsoft.com/office/drawing/2014/main" id="{4BC1D31E-E33E-44F9-B27B-4ED1396425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62" y="1003"/>
              <a:ext cx="539" cy="8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22549" name="Line 11">
              <a:extLst>
                <a:ext uri="{FF2B5EF4-FFF2-40B4-BE49-F238E27FC236}">
                  <a16:creationId xmlns:a16="http://schemas.microsoft.com/office/drawing/2014/main" id="{FFAF4791-5714-4F06-844A-13D7DBCDB84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177" y="1480"/>
              <a:ext cx="272" cy="27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HK"/>
            </a:p>
          </p:txBody>
        </p:sp>
        <p:sp>
          <p:nvSpPr>
            <p:cNvPr id="22550" name="AutoShape 13">
              <a:extLst>
                <a:ext uri="{FF2B5EF4-FFF2-40B4-BE49-F238E27FC236}">
                  <a16:creationId xmlns:a16="http://schemas.microsoft.com/office/drawing/2014/main" id="{94743BA1-92B0-4134-BF87-39992CD37C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572"/>
              <a:ext cx="2426" cy="1179"/>
            </a:xfrm>
            <a:prstGeom prst="wedgeEllipseCallout">
              <a:avLst>
                <a:gd name="adj1" fmla="val 55069"/>
                <a:gd name="adj2" fmla="val 13782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600">
                  <a:ea typeface="新細明體" panose="02020500000000000000" pitchFamily="18" charset="-120"/>
                </a:rPr>
                <a:t>Start to sell !!</a:t>
              </a: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600">
                  <a:ea typeface="新細明體" panose="02020500000000000000" pitchFamily="18" charset="-120"/>
                </a:rPr>
                <a:t>(</a:t>
              </a:r>
              <a:r>
                <a:rPr lang="en-US" altLang="zh-TW" sz="2600">
                  <a:solidFill>
                    <a:srgbClr val="FF0000"/>
                  </a:solidFill>
                  <a:ea typeface="新細明體" panose="02020500000000000000" pitchFamily="18" charset="-120"/>
                </a:rPr>
                <a:t>Set up the downward trend</a:t>
              </a:r>
              <a:r>
                <a:rPr lang="en-US" altLang="zh-TW" sz="2600">
                  <a:ea typeface="新細明體" panose="02020500000000000000" pitchFamily="18" charset="-120"/>
                </a:rPr>
                <a:t>)</a:t>
              </a:r>
              <a:endParaRPr lang="en-US" altLang="en-US" sz="2600"/>
            </a:p>
          </p:txBody>
        </p:sp>
      </p:grpSp>
      <p:grpSp>
        <p:nvGrpSpPr>
          <p:cNvPr id="46114" name="Group 34">
            <a:extLst>
              <a:ext uri="{FF2B5EF4-FFF2-40B4-BE49-F238E27FC236}">
                <a16:creationId xmlns:a16="http://schemas.microsoft.com/office/drawing/2014/main" id="{5D306C2B-52C2-4D3C-9944-C518C3A58AB2}"/>
              </a:ext>
            </a:extLst>
          </p:cNvPr>
          <p:cNvGrpSpPr>
            <a:grpSpLocks/>
          </p:cNvGrpSpPr>
          <p:nvPr/>
        </p:nvGrpSpPr>
        <p:grpSpPr bwMode="auto">
          <a:xfrm>
            <a:off x="1524000" y="3357564"/>
            <a:ext cx="3506788" cy="2555875"/>
            <a:chOff x="0" y="2115"/>
            <a:chExt cx="2209" cy="1610"/>
          </a:xfrm>
        </p:grpSpPr>
        <p:pic>
          <p:nvPicPr>
            <p:cNvPr id="22545" name="Picture 16" descr="CoolClips_vc070650">
              <a:extLst>
                <a:ext uri="{FF2B5EF4-FFF2-40B4-BE49-F238E27FC236}">
                  <a16:creationId xmlns:a16="http://schemas.microsoft.com/office/drawing/2014/main" id="{34E4E53C-3D9D-408F-81CF-8C98D3F2529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4" y="2773"/>
              <a:ext cx="735" cy="7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22546" name="Line 15">
              <a:extLst>
                <a:ext uri="{FF2B5EF4-FFF2-40B4-BE49-F238E27FC236}">
                  <a16:creationId xmlns:a16="http://schemas.microsoft.com/office/drawing/2014/main" id="{975C679F-CEE5-4ABA-964C-2F64B2205DE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05" y="2115"/>
              <a:ext cx="227" cy="54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HK"/>
            </a:p>
          </p:txBody>
        </p:sp>
        <p:sp>
          <p:nvSpPr>
            <p:cNvPr id="22547" name="AutoShape 21">
              <a:extLst>
                <a:ext uri="{FF2B5EF4-FFF2-40B4-BE49-F238E27FC236}">
                  <a16:creationId xmlns:a16="http://schemas.microsoft.com/office/drawing/2014/main" id="{12B0DB24-788B-47B8-8306-30D0B74242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2999"/>
              <a:ext cx="1519" cy="726"/>
            </a:xfrm>
            <a:prstGeom prst="wedgeEllipseCallout">
              <a:avLst>
                <a:gd name="adj1" fmla="val 48551"/>
                <a:gd name="adj2" fmla="val -45866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600" dirty="0">
                  <a:ea typeface="新細明體" panose="02020500000000000000" pitchFamily="18" charset="-120"/>
                </a:rPr>
                <a:t>Follow the trend !!</a:t>
              </a:r>
              <a:endParaRPr lang="en-US" altLang="en-US" sz="2600" dirty="0"/>
            </a:p>
          </p:txBody>
        </p:sp>
      </p:grpSp>
      <p:grpSp>
        <p:nvGrpSpPr>
          <p:cNvPr id="46113" name="Group 33">
            <a:extLst>
              <a:ext uri="{FF2B5EF4-FFF2-40B4-BE49-F238E27FC236}">
                <a16:creationId xmlns:a16="http://schemas.microsoft.com/office/drawing/2014/main" id="{6B8C10EE-E399-4278-BAF0-44C7BBAAB481}"/>
              </a:ext>
            </a:extLst>
          </p:cNvPr>
          <p:cNvGrpSpPr>
            <a:grpSpLocks/>
          </p:cNvGrpSpPr>
          <p:nvPr/>
        </p:nvGrpSpPr>
        <p:grpSpPr bwMode="auto">
          <a:xfrm>
            <a:off x="5375276" y="4545014"/>
            <a:ext cx="4284663" cy="1258887"/>
            <a:chOff x="2426" y="2863"/>
            <a:chExt cx="2699" cy="793"/>
          </a:xfrm>
        </p:grpSpPr>
        <p:pic>
          <p:nvPicPr>
            <p:cNvPr id="22542" name="Picture 18" descr="CoolClips_vc065119">
              <a:extLst>
                <a:ext uri="{FF2B5EF4-FFF2-40B4-BE49-F238E27FC236}">
                  <a16:creationId xmlns:a16="http://schemas.microsoft.com/office/drawing/2014/main" id="{3ED83EC5-C281-41F4-AF94-5C372D750A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21" y="2976"/>
              <a:ext cx="517" cy="6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22543" name="Line 20">
              <a:extLst>
                <a:ext uri="{FF2B5EF4-FFF2-40B4-BE49-F238E27FC236}">
                  <a16:creationId xmlns:a16="http://schemas.microsoft.com/office/drawing/2014/main" id="{5CAA7EAB-E517-4039-82A0-38045B2964F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2426" y="2863"/>
              <a:ext cx="181" cy="47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HK"/>
            </a:p>
          </p:txBody>
        </p:sp>
        <p:sp>
          <p:nvSpPr>
            <p:cNvPr id="22544" name="AutoShape 22">
              <a:extLst>
                <a:ext uri="{FF2B5EF4-FFF2-40B4-BE49-F238E27FC236}">
                  <a16:creationId xmlns:a16="http://schemas.microsoft.com/office/drawing/2014/main" id="{390A53E1-1474-40C8-8463-5A1E587770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70" y="3203"/>
              <a:ext cx="1655" cy="453"/>
            </a:xfrm>
            <a:prstGeom prst="wedgeEllipseCallout">
              <a:avLst>
                <a:gd name="adj1" fmla="val -64259"/>
                <a:gd name="adj2" fmla="val -20639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600">
                  <a:ea typeface="新細明體" panose="02020500000000000000" pitchFamily="18" charset="-120"/>
                </a:rPr>
                <a:t>I am late...</a:t>
              </a:r>
              <a:endParaRPr lang="en-US" altLang="en-US" sz="2600"/>
            </a:p>
          </p:txBody>
        </p:sp>
      </p:grpSp>
      <p:grpSp>
        <p:nvGrpSpPr>
          <p:cNvPr id="46107" name="Group 27">
            <a:extLst>
              <a:ext uri="{FF2B5EF4-FFF2-40B4-BE49-F238E27FC236}">
                <a16:creationId xmlns:a16="http://schemas.microsoft.com/office/drawing/2014/main" id="{430CD2F1-90AF-4FAB-A284-A7E8253649B3}"/>
              </a:ext>
            </a:extLst>
          </p:cNvPr>
          <p:cNvGrpSpPr>
            <a:grpSpLocks/>
          </p:cNvGrpSpPr>
          <p:nvPr/>
        </p:nvGrpSpPr>
        <p:grpSpPr bwMode="auto">
          <a:xfrm>
            <a:off x="7412039" y="476251"/>
            <a:ext cx="3163887" cy="2473325"/>
            <a:chOff x="3492" y="278"/>
            <a:chExt cx="1993" cy="1558"/>
          </a:xfrm>
        </p:grpSpPr>
        <p:pic>
          <p:nvPicPr>
            <p:cNvPr id="22538" name="Picture 23" descr="CoolClips_vc024640">
              <a:extLst>
                <a:ext uri="{FF2B5EF4-FFF2-40B4-BE49-F238E27FC236}">
                  <a16:creationId xmlns:a16="http://schemas.microsoft.com/office/drawing/2014/main" id="{BAD35B9F-3C5E-4F6C-8303-8C87B3099E1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51" y="346"/>
              <a:ext cx="276" cy="4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2539" name="Text Box 24">
              <a:extLst>
                <a:ext uri="{FF2B5EF4-FFF2-40B4-BE49-F238E27FC236}">
                  <a16:creationId xmlns:a16="http://schemas.microsoft.com/office/drawing/2014/main" id="{E5A095C3-E517-41C5-8201-D0A86495800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46" y="278"/>
              <a:ext cx="1539" cy="155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600">
                  <a:ea typeface="新細明體" panose="02020500000000000000" pitchFamily="18" charset="-120"/>
                </a:rPr>
                <a:t>Trendsetters 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600">
                  <a:ea typeface="新細明體" panose="02020500000000000000" pitchFamily="18" charset="-120"/>
                </a:rPr>
                <a:t>(winners)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600">
                  <a:ea typeface="新細明體" panose="02020500000000000000" pitchFamily="18" charset="-120"/>
                </a:rPr>
                <a:t>Trendfollowers 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600">
                  <a:ea typeface="新細明體" panose="02020500000000000000" pitchFamily="18" charset="-120"/>
                </a:rPr>
                <a:t>(winners)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600">
                  <a:ea typeface="新細明體" panose="02020500000000000000" pitchFamily="18" charset="-120"/>
                </a:rPr>
                <a:t>Late followers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600">
                  <a:ea typeface="新細明體" panose="02020500000000000000" pitchFamily="18" charset="-120"/>
                </a:rPr>
                <a:t>(losers)</a:t>
              </a:r>
              <a:endParaRPr lang="en-US" altLang="en-US" sz="2600"/>
            </a:p>
          </p:txBody>
        </p:sp>
        <p:pic>
          <p:nvPicPr>
            <p:cNvPr id="22540" name="Picture 25" descr="CoolClips_vc070650">
              <a:extLst>
                <a:ext uri="{FF2B5EF4-FFF2-40B4-BE49-F238E27FC236}">
                  <a16:creationId xmlns:a16="http://schemas.microsoft.com/office/drawing/2014/main" id="{6020103A-DFBD-408C-8728-B50DF648312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92" y="867"/>
              <a:ext cx="462" cy="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541" name="Picture 26" descr="CoolClips_vc065119">
              <a:extLst>
                <a:ext uri="{FF2B5EF4-FFF2-40B4-BE49-F238E27FC236}">
                  <a16:creationId xmlns:a16="http://schemas.microsoft.com/office/drawing/2014/main" id="{BBA3482B-B6FB-487B-B1F8-21B0DAF7D6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83" y="1366"/>
              <a:ext cx="345" cy="4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6112" name="Text Box 32">
            <a:extLst>
              <a:ext uri="{FF2B5EF4-FFF2-40B4-BE49-F238E27FC236}">
                <a16:creationId xmlns:a16="http://schemas.microsoft.com/office/drawing/2014/main" id="{B909073E-BF99-4B8A-B72B-E7ACA7BA64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67684" y="5768976"/>
            <a:ext cx="8037585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3000" dirty="0">
                <a:solidFill>
                  <a:srgbClr val="FF0000"/>
                </a:solidFill>
                <a:latin typeface="+mn-lt"/>
                <a:ea typeface="新細明體" panose="02020500000000000000" pitchFamily="18" charset="-120"/>
              </a:rPr>
              <a:t>We didn’t teach them to set up and follow trend !!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3000" dirty="0">
                <a:solidFill>
                  <a:srgbClr val="FF0000"/>
                </a:solidFill>
                <a:latin typeface="+mn-lt"/>
                <a:ea typeface="新細明體" panose="02020500000000000000" pitchFamily="18" charset="-120"/>
              </a:rPr>
              <a:t>But they do it !!!</a:t>
            </a:r>
            <a:endParaRPr lang="en-US" altLang="en-US" sz="3000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0D4F8A6-5877-40DE-A5A4-4A8D3C5D399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2E6F311-10D1-4286-AF5E-C657A3384D17}" type="slidenum">
              <a:rPr lang="en-US" altLang="en-US" smtClean="0">
                <a:solidFill>
                  <a:schemeClr val="tx1"/>
                </a:solidFill>
              </a:rPr>
              <a:pPr>
                <a:defRPr/>
              </a:pPr>
              <a:t>19</a:t>
            </a:fld>
            <a:endParaRPr lang="en-US" alt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6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6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6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6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6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6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6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11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8">
            <a:extLst>
              <a:ext uri="{FF2B5EF4-FFF2-40B4-BE49-F238E27FC236}">
                <a16:creationId xmlns:a16="http://schemas.microsoft.com/office/drawing/2014/main" id="{913A9794-ED57-4110-8679-9FE7D20F8A2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28E8C5B0-ABFA-41CA-8F0D-A83E01B614ED}" type="slidenum">
              <a:rPr lang="en-US" altLang="en-US" sz="1200">
                <a:latin typeface="+mn-lt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</a:t>
            </a:fld>
            <a:endParaRPr lang="en-US" altLang="en-US" sz="1200">
              <a:latin typeface="+mn-lt"/>
            </a:endParaRPr>
          </a:p>
        </p:txBody>
      </p:sp>
      <p:sp>
        <p:nvSpPr>
          <p:cNvPr id="4099" name="Rectangle 2">
            <a:extLst>
              <a:ext uri="{FF2B5EF4-FFF2-40B4-BE49-F238E27FC236}">
                <a16:creationId xmlns:a16="http://schemas.microsoft.com/office/drawing/2014/main" id="{CA271C8C-0D72-4F68-9E6A-9ED872D2A69B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2013744" y="556591"/>
            <a:ext cx="8164512" cy="892098"/>
          </a:xfrm>
          <a:noFill/>
        </p:spPr>
        <p:txBody>
          <a:bodyPr>
            <a:normAutofit/>
          </a:bodyPr>
          <a:lstStyle/>
          <a:p>
            <a:pPr eaLnBrk="1" hangingPunct="1"/>
            <a:r>
              <a:rPr lang="en-US" altLang="zh-TW" sz="4400" b="1" dirty="0">
                <a:solidFill>
                  <a:schemeClr val="tx1"/>
                </a:solidFill>
                <a:ea typeface="新細明體" panose="02020500000000000000" pitchFamily="18" charset="-120"/>
              </a:rPr>
              <a:t>1. The Wealth Game</a:t>
            </a:r>
            <a:endParaRPr lang="en-US" altLang="en-US" sz="4400" dirty="0"/>
          </a:p>
        </p:txBody>
      </p:sp>
      <p:sp>
        <p:nvSpPr>
          <p:cNvPr id="4100" name="Rectangle 3">
            <a:extLst>
              <a:ext uri="{FF2B5EF4-FFF2-40B4-BE49-F238E27FC236}">
                <a16:creationId xmlns:a16="http://schemas.microsoft.com/office/drawing/2014/main" id="{368D73F7-1175-48FA-AE85-9EC70FA90AAB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2387600" y="4347402"/>
            <a:ext cx="7380288" cy="2301875"/>
          </a:xfrm>
        </p:spPr>
        <p:txBody>
          <a:bodyPr>
            <a:normAutofit lnSpcReduction="10000"/>
          </a:bodyPr>
          <a:lstStyle/>
          <a:p>
            <a:pPr algn="ctr" eaLnBrk="1" hangingPunct="1">
              <a:lnSpc>
                <a:spcPct val="80000"/>
              </a:lnSpc>
            </a:pPr>
            <a:r>
              <a:rPr lang="en-US" altLang="zh-TW" sz="3200" dirty="0">
                <a:ea typeface="新細明體" panose="02020500000000000000" pitchFamily="18" charset="-120"/>
              </a:rPr>
              <a:t>C. H. Yeung (</a:t>
            </a:r>
            <a:r>
              <a:rPr lang="zh-TW" altLang="en-US" sz="3200" dirty="0">
                <a:ea typeface="新細明體" panose="02020500000000000000" pitchFamily="18" charset="-120"/>
              </a:rPr>
              <a:t>楊志豪</a:t>
            </a:r>
            <a:r>
              <a:rPr lang="en-US" altLang="zh-TW" sz="3200" dirty="0">
                <a:ea typeface="新細明體" panose="02020500000000000000" pitchFamily="18" charset="-120"/>
              </a:rPr>
              <a:t>)</a:t>
            </a:r>
            <a:r>
              <a:rPr lang="en-US" altLang="zh-TW" sz="3200" baseline="30000" dirty="0">
                <a:ea typeface="新細明體" panose="02020500000000000000" pitchFamily="18" charset="-120"/>
              </a:rPr>
              <a:t>1</a:t>
            </a:r>
            <a:endParaRPr lang="en-US" altLang="zh-TW" sz="3200" dirty="0">
              <a:ea typeface="新細明體" panose="02020500000000000000" pitchFamily="18" charset="-120"/>
            </a:endParaRPr>
          </a:p>
          <a:p>
            <a:pPr algn="ctr" eaLnBrk="1" hangingPunct="1">
              <a:lnSpc>
                <a:spcPct val="80000"/>
              </a:lnSpc>
            </a:pPr>
            <a:r>
              <a:rPr lang="en-US" altLang="zh-TW" sz="3200" dirty="0">
                <a:ea typeface="新細明體" panose="02020500000000000000" pitchFamily="18" charset="-120"/>
              </a:rPr>
              <a:t>K. Y. Michael Wong (</a:t>
            </a:r>
            <a:r>
              <a:rPr lang="zh-TW" altLang="en-US" sz="3200" dirty="0">
                <a:ea typeface="新細明體" panose="02020500000000000000" pitchFamily="18" charset="-120"/>
              </a:rPr>
              <a:t>王國彝</a:t>
            </a:r>
            <a:r>
              <a:rPr lang="en-US" altLang="zh-TW" sz="3200" dirty="0">
                <a:ea typeface="新細明體" panose="02020500000000000000" pitchFamily="18" charset="-120"/>
              </a:rPr>
              <a:t>)</a:t>
            </a:r>
            <a:r>
              <a:rPr lang="en-US" altLang="zh-TW" sz="3200" baseline="30000" dirty="0">
                <a:ea typeface="新細明體" panose="02020500000000000000" pitchFamily="18" charset="-120"/>
              </a:rPr>
              <a:t>1</a:t>
            </a:r>
          </a:p>
          <a:p>
            <a:pPr algn="ctr" eaLnBrk="1" hangingPunct="1">
              <a:lnSpc>
                <a:spcPct val="80000"/>
              </a:lnSpc>
            </a:pPr>
            <a:r>
              <a:rPr lang="en-US" altLang="zh-TW" sz="3200" dirty="0">
                <a:ea typeface="新細明體" panose="02020500000000000000" pitchFamily="18" charset="-120"/>
              </a:rPr>
              <a:t>Y. C. Zhang (</a:t>
            </a:r>
            <a:r>
              <a:rPr lang="zh-TW" altLang="en-US" sz="3200" dirty="0">
                <a:ea typeface="新細明體" panose="02020500000000000000" pitchFamily="18" charset="-120"/>
              </a:rPr>
              <a:t>張翼成</a:t>
            </a:r>
            <a:r>
              <a:rPr lang="en-US" altLang="zh-TW" sz="3200" dirty="0">
                <a:ea typeface="新細明體" panose="02020500000000000000" pitchFamily="18" charset="-120"/>
              </a:rPr>
              <a:t>)</a:t>
            </a:r>
            <a:r>
              <a:rPr lang="en-US" altLang="zh-TW" sz="3200" baseline="30000" dirty="0">
                <a:ea typeface="新細明體" panose="02020500000000000000" pitchFamily="18" charset="-120"/>
              </a:rPr>
              <a:t>1,2 </a:t>
            </a:r>
          </a:p>
          <a:p>
            <a:pPr algn="ctr" eaLnBrk="1" hangingPunct="1">
              <a:lnSpc>
                <a:spcPct val="80000"/>
              </a:lnSpc>
            </a:pPr>
            <a:endParaRPr lang="en-US" altLang="zh-TW" sz="1600" dirty="0">
              <a:ea typeface="新細明體" panose="02020500000000000000" pitchFamily="18" charset="-120"/>
            </a:endParaRPr>
          </a:p>
          <a:p>
            <a:pPr algn="ctr" eaLnBrk="1" hangingPunct="1">
              <a:lnSpc>
                <a:spcPct val="80000"/>
              </a:lnSpc>
            </a:pPr>
            <a:r>
              <a:rPr lang="en-US" altLang="zh-TW" sz="3200" baseline="30000" dirty="0">
                <a:ea typeface="新細明體" panose="02020500000000000000" pitchFamily="18" charset="-120"/>
              </a:rPr>
              <a:t>1</a:t>
            </a:r>
            <a:r>
              <a:rPr lang="en-US" altLang="zh-TW" sz="3200" dirty="0">
                <a:ea typeface="新細明體" panose="02020500000000000000" pitchFamily="18" charset="-120"/>
              </a:rPr>
              <a:t>HKUST, </a:t>
            </a:r>
            <a:r>
              <a:rPr lang="en-US" altLang="zh-TW" sz="3200" baseline="30000" dirty="0">
                <a:ea typeface="新細明體" panose="02020500000000000000" pitchFamily="18" charset="-120"/>
              </a:rPr>
              <a:t>2</a:t>
            </a:r>
            <a:r>
              <a:rPr lang="en-US" altLang="zh-TW" sz="3200" dirty="0">
                <a:ea typeface="新細明體" panose="02020500000000000000" pitchFamily="18" charset="-120"/>
              </a:rPr>
              <a:t>Université de Fribourg</a:t>
            </a:r>
          </a:p>
        </p:txBody>
      </p:sp>
      <p:pic>
        <p:nvPicPr>
          <p:cNvPr id="4" name="Picture 4" descr="Screen Clipping">
            <a:extLst>
              <a:ext uri="{FF2B5EF4-FFF2-40B4-BE49-F238E27FC236}">
                <a16:creationId xmlns:a16="http://schemas.microsoft.com/office/drawing/2014/main" id="{66620B6D-9BAB-4F40-A689-1256E90493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4737" y="1448692"/>
            <a:ext cx="6095898" cy="2872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5" name="Picture 4" descr="AttractorPhaseDiagram2">
            <a:extLst>
              <a:ext uri="{FF2B5EF4-FFF2-40B4-BE49-F238E27FC236}">
                <a16:creationId xmlns:a16="http://schemas.microsoft.com/office/drawing/2014/main" id="{F1F47622-1F39-407E-ACC7-533F6BC441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851" y="1196976"/>
            <a:ext cx="3311525" cy="2339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7295" name="Picture 15" descr="price">
            <a:extLst>
              <a:ext uri="{FF2B5EF4-FFF2-40B4-BE49-F238E27FC236}">
                <a16:creationId xmlns:a16="http://schemas.microsoft.com/office/drawing/2014/main" id="{E6CC6812-F5ED-4CCC-B623-D9BC36921B77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7214" y="765175"/>
            <a:ext cx="6270625" cy="4624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7" name="Rectangle 5">
            <a:extLst>
              <a:ext uri="{FF2B5EF4-FFF2-40B4-BE49-F238E27FC236}">
                <a16:creationId xmlns:a16="http://schemas.microsoft.com/office/drawing/2014/main" id="{86389297-1410-44E1-93B3-366AB568410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81200" y="457201"/>
            <a:ext cx="8229600" cy="811213"/>
          </a:xfrm>
        </p:spPr>
        <p:txBody>
          <a:bodyPr/>
          <a:lstStyle/>
          <a:p>
            <a:pPr algn="ctr" eaLnBrk="1" hangingPunct="1"/>
            <a:r>
              <a:rPr lang="en-US" altLang="zh-TW" b="1" dirty="0">
                <a:solidFill>
                  <a:srgbClr val="FF0000"/>
                </a:solidFill>
                <a:ea typeface="新細明體" panose="02020500000000000000" pitchFamily="18" charset="-120"/>
              </a:rPr>
              <a:t>Irregular </a:t>
            </a:r>
            <a:r>
              <a:rPr lang="en-US" altLang="zh-TW" b="1" dirty="0">
                <a:ea typeface="新細明體" panose="02020500000000000000" pitchFamily="18" charset="-120"/>
              </a:rPr>
              <a:t>Phase</a:t>
            </a:r>
            <a:endParaRPr lang="en-US" altLang="en-US" b="1" dirty="0"/>
          </a:p>
        </p:txBody>
      </p:sp>
      <p:sp>
        <p:nvSpPr>
          <p:cNvPr id="97286" name="Oval 6">
            <a:extLst>
              <a:ext uri="{FF2B5EF4-FFF2-40B4-BE49-F238E27FC236}">
                <a16:creationId xmlns:a16="http://schemas.microsoft.com/office/drawing/2014/main" id="{0834B1E3-592D-4AC2-9EB1-1B3E8AE759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27351" y="1196976"/>
            <a:ext cx="1368425" cy="1368425"/>
          </a:xfrm>
          <a:prstGeom prst="ellipse">
            <a:avLst/>
          </a:prstGeom>
          <a:noFill/>
          <a:ln w="76200" cap="rnd">
            <a:solidFill>
              <a:srgbClr val="FF000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/>
          </a:p>
        </p:txBody>
      </p:sp>
      <p:sp>
        <p:nvSpPr>
          <p:cNvPr id="97287" name="AutoShape 7">
            <a:extLst>
              <a:ext uri="{FF2B5EF4-FFF2-40B4-BE49-F238E27FC236}">
                <a16:creationId xmlns:a16="http://schemas.microsoft.com/office/drawing/2014/main" id="{9606C57B-814E-421A-BE6F-98C9AE3D51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05314" y="1628776"/>
            <a:ext cx="503237" cy="574675"/>
          </a:xfrm>
          <a:prstGeom prst="rightArrow">
            <a:avLst>
              <a:gd name="adj1" fmla="val 49796"/>
              <a:gd name="adj2" fmla="val 57574"/>
            </a:avLst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/>
          </a:p>
        </p:txBody>
      </p:sp>
      <p:sp>
        <p:nvSpPr>
          <p:cNvPr id="97290" name="Rectangle 10">
            <a:extLst>
              <a:ext uri="{FF2B5EF4-FFF2-40B4-BE49-F238E27FC236}">
                <a16:creationId xmlns:a16="http://schemas.microsoft.com/office/drawing/2014/main" id="{9BF94E9F-7DE2-44D3-9A8A-D85B0808A8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46264" y="5013326"/>
            <a:ext cx="8281987" cy="1692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TW" dirty="0">
                <a:latin typeface="+mn-lt"/>
                <a:ea typeface="新細明體" panose="02020500000000000000" pitchFamily="18" charset="-120"/>
              </a:rPr>
              <a:t>Short time fluctuations embedded in long time fluctuations.</a:t>
            </a:r>
          </a:p>
          <a:p>
            <a:pPr eaLnBrk="1" hangingPunct="1"/>
            <a:r>
              <a:rPr lang="en-US" altLang="zh-TW" dirty="0">
                <a:solidFill>
                  <a:srgbClr val="FF0000"/>
                </a:solidFill>
                <a:latin typeface="+mn-lt"/>
                <a:ea typeface="新細明體" panose="02020500000000000000" pitchFamily="18" charset="-120"/>
              </a:rPr>
              <a:t>Fat tail</a:t>
            </a:r>
            <a:r>
              <a:rPr lang="en-US" altLang="zh-TW" dirty="0">
                <a:latin typeface="+mn-lt"/>
                <a:ea typeface="新細明體" panose="02020500000000000000" pitchFamily="18" charset="-120"/>
              </a:rPr>
              <a:t> distributions of price change.</a:t>
            </a:r>
            <a:endParaRPr lang="en-US" altLang="en-US" dirty="0">
              <a:latin typeface="+mn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732A018-B098-487B-9998-6CB9207D7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FEB5B-16A8-4DEE-BB2E-0D48B630DA04}" type="slidenum">
              <a:rPr lang="en-US" smtClean="0">
                <a:solidFill>
                  <a:schemeClr val="tx1"/>
                </a:solidFill>
              </a:rPr>
              <a:t>20</a:t>
            </a:fld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7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7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97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72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72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72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72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Rectangle 2">
            <a:extLst>
              <a:ext uri="{FF2B5EF4-FFF2-40B4-BE49-F238E27FC236}">
                <a16:creationId xmlns:a16="http://schemas.microsoft.com/office/drawing/2014/main" id="{097EC2B7-D83A-418D-BF66-967891F541A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en-US" altLang="zh-TW" sz="4000" dirty="0">
                <a:ea typeface="新細明體" panose="02020500000000000000" pitchFamily="18" charset="-120"/>
              </a:rPr>
              <a:t>Which Part of the Phase Diagram Resembles </a:t>
            </a:r>
            <a:r>
              <a:rPr lang="en-US" altLang="zh-TW" sz="4000" dirty="0">
                <a:solidFill>
                  <a:srgbClr val="FF0000"/>
                </a:solidFill>
                <a:ea typeface="新細明體" panose="02020500000000000000" pitchFamily="18" charset="-120"/>
              </a:rPr>
              <a:t>Real Markets</a:t>
            </a:r>
            <a:r>
              <a:rPr lang="en-US" altLang="zh-TW" sz="4000" dirty="0">
                <a:ea typeface="新細明體" panose="02020500000000000000" pitchFamily="18" charset="-120"/>
              </a:rPr>
              <a:t> Most?</a:t>
            </a:r>
            <a:endParaRPr lang="en-US" altLang="en-US" sz="4000" dirty="0"/>
          </a:p>
        </p:txBody>
      </p:sp>
      <p:pic>
        <p:nvPicPr>
          <p:cNvPr id="24580" name="Picture 3" descr="AttractorPhaseDiagram3">
            <a:extLst>
              <a:ext uri="{FF2B5EF4-FFF2-40B4-BE49-F238E27FC236}">
                <a16:creationId xmlns:a16="http://schemas.microsoft.com/office/drawing/2014/main" id="{B2E0CF81-D49C-4D6C-A773-5C899E5C50ED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524001" y="2627313"/>
            <a:ext cx="5903913" cy="41703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4581" name="Picture 4" descr="PhaseDiagram">
            <a:extLst>
              <a:ext uri="{FF2B5EF4-FFF2-40B4-BE49-F238E27FC236}">
                <a16:creationId xmlns:a16="http://schemas.microsoft.com/office/drawing/2014/main" id="{331CD882-E3E9-4CD4-92BD-489AE3685E1A}"/>
              </a:ext>
            </a:extLst>
          </p:cNvPr>
          <p:cNvPicPr>
            <a:picLocks noGrp="1" noChangeAspect="1" noChangeArrowheads="1"/>
          </p:cNvPicPr>
          <p:nvPr>
            <p:ph sz="quarter" idx="4294967295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584"/>
          <a:stretch>
            <a:fillRect/>
          </a:stretch>
        </p:blipFill>
        <p:spPr>
          <a:xfrm>
            <a:off x="5772150" y="2662238"/>
            <a:ext cx="4895850" cy="4195762"/>
          </a:xfrm>
          <a:noFill/>
        </p:spPr>
      </p:pic>
      <p:sp>
        <p:nvSpPr>
          <p:cNvPr id="24582" name="Text Box 5">
            <a:extLst>
              <a:ext uri="{FF2B5EF4-FFF2-40B4-BE49-F238E27FC236}">
                <a16:creationId xmlns:a16="http://schemas.microsoft.com/office/drawing/2014/main" id="{613E9AD0-CB22-45A9-B017-31CCF310E7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88275" y="4462463"/>
            <a:ext cx="9842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1800" i="1">
                <a:ea typeface="新細明體" panose="02020500000000000000" pitchFamily="18" charset="-120"/>
              </a:rPr>
              <a:t>Positive</a:t>
            </a:r>
            <a:endParaRPr lang="en-US" altLang="en-US" sz="1800" i="1"/>
          </a:p>
        </p:txBody>
      </p:sp>
      <p:sp>
        <p:nvSpPr>
          <p:cNvPr id="24583" name="Text Box 6">
            <a:extLst>
              <a:ext uri="{FF2B5EF4-FFF2-40B4-BE49-F238E27FC236}">
                <a16:creationId xmlns:a16="http://schemas.microsoft.com/office/drawing/2014/main" id="{EDE06E75-0765-4A30-A52E-BA39B9F100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56700" y="3382963"/>
            <a:ext cx="10858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1800" i="1">
                <a:ea typeface="新細明體" panose="02020500000000000000" pitchFamily="18" charset="-120"/>
              </a:rPr>
              <a:t>Negative</a:t>
            </a:r>
            <a:endParaRPr lang="en-US" altLang="en-US" sz="1800" i="1"/>
          </a:p>
        </p:txBody>
      </p:sp>
      <p:grpSp>
        <p:nvGrpSpPr>
          <p:cNvPr id="118791" name="Group 7">
            <a:extLst>
              <a:ext uri="{FF2B5EF4-FFF2-40B4-BE49-F238E27FC236}">
                <a16:creationId xmlns:a16="http://schemas.microsoft.com/office/drawing/2014/main" id="{2CA69AF3-691F-429F-B613-FF1AF7481810}"/>
              </a:ext>
            </a:extLst>
          </p:cNvPr>
          <p:cNvGrpSpPr>
            <a:grpSpLocks/>
          </p:cNvGrpSpPr>
          <p:nvPr/>
        </p:nvGrpSpPr>
        <p:grpSpPr bwMode="auto">
          <a:xfrm>
            <a:off x="4043363" y="4895850"/>
            <a:ext cx="1295400" cy="979488"/>
            <a:chOff x="2200" y="3521"/>
            <a:chExt cx="816" cy="617"/>
          </a:xfrm>
        </p:grpSpPr>
        <p:sp>
          <p:nvSpPr>
            <p:cNvPr id="24610" name="Line 8">
              <a:extLst>
                <a:ext uri="{FF2B5EF4-FFF2-40B4-BE49-F238E27FC236}">
                  <a16:creationId xmlns:a16="http://schemas.microsoft.com/office/drawing/2014/main" id="{4EA585FA-8029-49A5-8BDE-17D499A7756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45" y="3521"/>
              <a:ext cx="771" cy="617"/>
            </a:xfrm>
            <a:prstGeom prst="line">
              <a:avLst/>
            </a:prstGeom>
            <a:noFill/>
            <a:ln w="76200">
              <a:solidFill>
                <a:srgbClr val="FF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HK"/>
            </a:p>
          </p:txBody>
        </p:sp>
        <p:sp>
          <p:nvSpPr>
            <p:cNvPr id="24611" name="Line 9">
              <a:extLst>
                <a:ext uri="{FF2B5EF4-FFF2-40B4-BE49-F238E27FC236}">
                  <a16:creationId xmlns:a16="http://schemas.microsoft.com/office/drawing/2014/main" id="{3B930AC6-314A-4461-BB6E-42C70EC6510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00" y="3521"/>
              <a:ext cx="816" cy="612"/>
            </a:xfrm>
            <a:prstGeom prst="line">
              <a:avLst/>
            </a:prstGeom>
            <a:noFill/>
            <a:ln w="76200">
              <a:solidFill>
                <a:srgbClr val="FF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HK"/>
            </a:p>
          </p:txBody>
        </p:sp>
      </p:grpSp>
      <p:grpSp>
        <p:nvGrpSpPr>
          <p:cNvPr id="118794" name="Group 10">
            <a:extLst>
              <a:ext uri="{FF2B5EF4-FFF2-40B4-BE49-F238E27FC236}">
                <a16:creationId xmlns:a16="http://schemas.microsoft.com/office/drawing/2014/main" id="{082E5671-A822-4785-82DA-3128FC67F364}"/>
              </a:ext>
            </a:extLst>
          </p:cNvPr>
          <p:cNvGrpSpPr>
            <a:grpSpLocks/>
          </p:cNvGrpSpPr>
          <p:nvPr/>
        </p:nvGrpSpPr>
        <p:grpSpPr bwMode="auto">
          <a:xfrm>
            <a:off x="2208213" y="3382964"/>
            <a:ext cx="1295400" cy="979487"/>
            <a:chOff x="2200" y="3521"/>
            <a:chExt cx="816" cy="617"/>
          </a:xfrm>
        </p:grpSpPr>
        <p:sp>
          <p:nvSpPr>
            <p:cNvPr id="24608" name="Line 11">
              <a:extLst>
                <a:ext uri="{FF2B5EF4-FFF2-40B4-BE49-F238E27FC236}">
                  <a16:creationId xmlns:a16="http://schemas.microsoft.com/office/drawing/2014/main" id="{5AE7DC49-5E8D-45B5-92FA-7C02ED3536B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45" y="3521"/>
              <a:ext cx="771" cy="617"/>
            </a:xfrm>
            <a:prstGeom prst="line">
              <a:avLst/>
            </a:prstGeom>
            <a:noFill/>
            <a:ln w="76200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HK"/>
            </a:p>
          </p:txBody>
        </p:sp>
        <p:sp>
          <p:nvSpPr>
            <p:cNvPr id="24609" name="Line 12">
              <a:extLst>
                <a:ext uri="{FF2B5EF4-FFF2-40B4-BE49-F238E27FC236}">
                  <a16:creationId xmlns:a16="http://schemas.microsoft.com/office/drawing/2014/main" id="{6860DC21-79A5-4E88-B09E-86475A87DE4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00" y="3521"/>
              <a:ext cx="816" cy="612"/>
            </a:xfrm>
            <a:prstGeom prst="line">
              <a:avLst/>
            </a:prstGeom>
            <a:noFill/>
            <a:ln w="76200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HK"/>
            </a:p>
          </p:txBody>
        </p:sp>
      </p:grpSp>
      <p:grpSp>
        <p:nvGrpSpPr>
          <p:cNvPr id="118797" name="Group 13">
            <a:extLst>
              <a:ext uri="{FF2B5EF4-FFF2-40B4-BE49-F238E27FC236}">
                <a16:creationId xmlns:a16="http://schemas.microsoft.com/office/drawing/2014/main" id="{CF526F43-4AAD-4229-AC6F-0EA1678AD3F4}"/>
              </a:ext>
            </a:extLst>
          </p:cNvPr>
          <p:cNvGrpSpPr>
            <a:grpSpLocks/>
          </p:cNvGrpSpPr>
          <p:nvPr/>
        </p:nvGrpSpPr>
        <p:grpSpPr bwMode="auto">
          <a:xfrm>
            <a:off x="2424113" y="4895850"/>
            <a:ext cx="1295400" cy="979488"/>
            <a:chOff x="2200" y="3521"/>
            <a:chExt cx="816" cy="617"/>
          </a:xfrm>
        </p:grpSpPr>
        <p:sp>
          <p:nvSpPr>
            <p:cNvPr id="24606" name="Line 14">
              <a:extLst>
                <a:ext uri="{FF2B5EF4-FFF2-40B4-BE49-F238E27FC236}">
                  <a16:creationId xmlns:a16="http://schemas.microsoft.com/office/drawing/2014/main" id="{2D1C919E-C8F6-478C-ACFB-B8AD319EBBC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45" y="3521"/>
              <a:ext cx="771" cy="617"/>
            </a:xfrm>
            <a:prstGeom prst="line">
              <a:avLst/>
            </a:prstGeom>
            <a:noFill/>
            <a:ln w="76200">
              <a:solidFill>
                <a:srgbClr val="CC99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HK"/>
            </a:p>
          </p:txBody>
        </p:sp>
        <p:sp>
          <p:nvSpPr>
            <p:cNvPr id="24607" name="Line 15">
              <a:extLst>
                <a:ext uri="{FF2B5EF4-FFF2-40B4-BE49-F238E27FC236}">
                  <a16:creationId xmlns:a16="http://schemas.microsoft.com/office/drawing/2014/main" id="{D091430B-5942-4A88-97E8-48D31CF8B1F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00" y="3521"/>
              <a:ext cx="816" cy="612"/>
            </a:xfrm>
            <a:prstGeom prst="line">
              <a:avLst/>
            </a:prstGeom>
            <a:noFill/>
            <a:ln w="76200">
              <a:solidFill>
                <a:srgbClr val="CC99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HK"/>
            </a:p>
          </p:txBody>
        </p:sp>
      </p:grpSp>
      <p:grpSp>
        <p:nvGrpSpPr>
          <p:cNvPr id="118800" name="Group 16">
            <a:extLst>
              <a:ext uri="{FF2B5EF4-FFF2-40B4-BE49-F238E27FC236}">
                <a16:creationId xmlns:a16="http://schemas.microsoft.com/office/drawing/2014/main" id="{A47C9F76-B962-4BE2-9317-1DD59893BFA1}"/>
              </a:ext>
            </a:extLst>
          </p:cNvPr>
          <p:cNvGrpSpPr>
            <a:grpSpLocks/>
          </p:cNvGrpSpPr>
          <p:nvPr/>
        </p:nvGrpSpPr>
        <p:grpSpPr bwMode="auto">
          <a:xfrm>
            <a:off x="9336089" y="3392489"/>
            <a:ext cx="720725" cy="973137"/>
            <a:chOff x="2154" y="3475"/>
            <a:chExt cx="454" cy="613"/>
          </a:xfrm>
        </p:grpSpPr>
        <p:sp>
          <p:nvSpPr>
            <p:cNvPr id="24604" name="Line 17">
              <a:extLst>
                <a:ext uri="{FF2B5EF4-FFF2-40B4-BE49-F238E27FC236}">
                  <a16:creationId xmlns:a16="http://schemas.microsoft.com/office/drawing/2014/main" id="{7598ED57-8ACD-4CDB-93B3-85EDD5646D4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99" y="3475"/>
              <a:ext cx="409" cy="613"/>
            </a:xfrm>
            <a:prstGeom prst="line">
              <a:avLst/>
            </a:prstGeom>
            <a:noFill/>
            <a:ln w="76200">
              <a:solidFill>
                <a:srgbClr val="3399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HK"/>
            </a:p>
          </p:txBody>
        </p:sp>
        <p:sp>
          <p:nvSpPr>
            <p:cNvPr id="24605" name="Line 18">
              <a:extLst>
                <a:ext uri="{FF2B5EF4-FFF2-40B4-BE49-F238E27FC236}">
                  <a16:creationId xmlns:a16="http://schemas.microsoft.com/office/drawing/2014/main" id="{BB8ED8DE-B284-49B0-B135-CBDECE966B7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54" y="3475"/>
              <a:ext cx="454" cy="612"/>
            </a:xfrm>
            <a:prstGeom prst="line">
              <a:avLst/>
            </a:prstGeom>
            <a:noFill/>
            <a:ln w="76200">
              <a:solidFill>
                <a:srgbClr val="3399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HK"/>
            </a:p>
          </p:txBody>
        </p:sp>
      </p:grpSp>
      <p:sp>
        <p:nvSpPr>
          <p:cNvPr id="118803" name="Oval 19">
            <a:extLst>
              <a:ext uri="{FF2B5EF4-FFF2-40B4-BE49-F238E27FC236}">
                <a16:creationId xmlns:a16="http://schemas.microsoft.com/office/drawing/2014/main" id="{D58E56EA-C237-4179-B3CD-6771FAD729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48076" y="3095625"/>
            <a:ext cx="1476375" cy="1511300"/>
          </a:xfrm>
          <a:prstGeom prst="ellipse">
            <a:avLst/>
          </a:prstGeom>
          <a:noFill/>
          <a:ln w="762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/>
          </a:p>
        </p:txBody>
      </p:sp>
      <p:sp>
        <p:nvSpPr>
          <p:cNvPr id="118804" name="Oval 20">
            <a:extLst>
              <a:ext uri="{FF2B5EF4-FFF2-40B4-BE49-F238E27FC236}">
                <a16:creationId xmlns:a16="http://schemas.microsoft.com/office/drawing/2014/main" id="{7389035A-ADC9-487B-ACC9-6724434E64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96226" y="3141663"/>
            <a:ext cx="1476375" cy="1511300"/>
          </a:xfrm>
          <a:prstGeom prst="ellipse">
            <a:avLst/>
          </a:prstGeom>
          <a:noFill/>
          <a:ln w="762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/>
          </a:p>
        </p:txBody>
      </p:sp>
      <p:grpSp>
        <p:nvGrpSpPr>
          <p:cNvPr id="118805" name="Group 21">
            <a:extLst>
              <a:ext uri="{FF2B5EF4-FFF2-40B4-BE49-F238E27FC236}">
                <a16:creationId xmlns:a16="http://schemas.microsoft.com/office/drawing/2014/main" id="{1EAFE8EE-4C6B-41B9-8A70-4D7BE63A4012}"/>
              </a:ext>
            </a:extLst>
          </p:cNvPr>
          <p:cNvGrpSpPr>
            <a:grpSpLocks/>
          </p:cNvGrpSpPr>
          <p:nvPr/>
        </p:nvGrpSpPr>
        <p:grpSpPr bwMode="auto">
          <a:xfrm>
            <a:off x="8472488" y="5003800"/>
            <a:ext cx="1295400" cy="979488"/>
            <a:chOff x="2200" y="3521"/>
            <a:chExt cx="816" cy="617"/>
          </a:xfrm>
        </p:grpSpPr>
        <p:sp>
          <p:nvSpPr>
            <p:cNvPr id="24602" name="Line 22">
              <a:extLst>
                <a:ext uri="{FF2B5EF4-FFF2-40B4-BE49-F238E27FC236}">
                  <a16:creationId xmlns:a16="http://schemas.microsoft.com/office/drawing/2014/main" id="{0F028632-2779-4550-B9CB-264EB868865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45" y="3521"/>
              <a:ext cx="771" cy="617"/>
            </a:xfrm>
            <a:prstGeom prst="line">
              <a:avLst/>
            </a:prstGeom>
            <a:noFill/>
            <a:ln w="76200">
              <a:solidFill>
                <a:srgbClr val="FF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HK"/>
            </a:p>
          </p:txBody>
        </p:sp>
        <p:sp>
          <p:nvSpPr>
            <p:cNvPr id="24603" name="Line 23">
              <a:extLst>
                <a:ext uri="{FF2B5EF4-FFF2-40B4-BE49-F238E27FC236}">
                  <a16:creationId xmlns:a16="http://schemas.microsoft.com/office/drawing/2014/main" id="{80E7EEA2-C16F-4E1D-B01A-97A749D3614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00" y="3521"/>
              <a:ext cx="816" cy="612"/>
            </a:xfrm>
            <a:prstGeom prst="line">
              <a:avLst/>
            </a:prstGeom>
            <a:noFill/>
            <a:ln w="76200">
              <a:solidFill>
                <a:srgbClr val="FF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HK"/>
            </a:p>
          </p:txBody>
        </p:sp>
      </p:grpSp>
      <p:grpSp>
        <p:nvGrpSpPr>
          <p:cNvPr id="118808" name="Group 24">
            <a:extLst>
              <a:ext uri="{FF2B5EF4-FFF2-40B4-BE49-F238E27FC236}">
                <a16:creationId xmlns:a16="http://schemas.microsoft.com/office/drawing/2014/main" id="{BF232CB9-0027-43E9-8ECD-E2F17A063745}"/>
              </a:ext>
            </a:extLst>
          </p:cNvPr>
          <p:cNvGrpSpPr>
            <a:grpSpLocks/>
          </p:cNvGrpSpPr>
          <p:nvPr/>
        </p:nvGrpSpPr>
        <p:grpSpPr bwMode="auto">
          <a:xfrm>
            <a:off x="6816725" y="4967289"/>
            <a:ext cx="1295400" cy="979487"/>
            <a:chOff x="2200" y="3521"/>
            <a:chExt cx="816" cy="617"/>
          </a:xfrm>
        </p:grpSpPr>
        <p:sp>
          <p:nvSpPr>
            <p:cNvPr id="24600" name="Line 25">
              <a:extLst>
                <a:ext uri="{FF2B5EF4-FFF2-40B4-BE49-F238E27FC236}">
                  <a16:creationId xmlns:a16="http://schemas.microsoft.com/office/drawing/2014/main" id="{C4DC421D-3E42-48F3-A450-7C493B509BC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45" y="3521"/>
              <a:ext cx="771" cy="617"/>
            </a:xfrm>
            <a:prstGeom prst="line">
              <a:avLst/>
            </a:prstGeom>
            <a:noFill/>
            <a:ln w="76200">
              <a:solidFill>
                <a:srgbClr val="CC99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HK"/>
            </a:p>
          </p:txBody>
        </p:sp>
        <p:sp>
          <p:nvSpPr>
            <p:cNvPr id="24601" name="Line 26">
              <a:extLst>
                <a:ext uri="{FF2B5EF4-FFF2-40B4-BE49-F238E27FC236}">
                  <a16:creationId xmlns:a16="http://schemas.microsoft.com/office/drawing/2014/main" id="{3F7C84AE-DC07-4E09-AB9E-3207AC4ACDF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00" y="3521"/>
              <a:ext cx="816" cy="612"/>
            </a:xfrm>
            <a:prstGeom prst="line">
              <a:avLst/>
            </a:prstGeom>
            <a:noFill/>
            <a:ln w="76200">
              <a:solidFill>
                <a:srgbClr val="CC99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HK"/>
            </a:p>
          </p:txBody>
        </p:sp>
      </p:grpSp>
      <p:grpSp>
        <p:nvGrpSpPr>
          <p:cNvPr id="118811" name="Group 27">
            <a:extLst>
              <a:ext uri="{FF2B5EF4-FFF2-40B4-BE49-F238E27FC236}">
                <a16:creationId xmlns:a16="http://schemas.microsoft.com/office/drawing/2014/main" id="{A6DECFDB-B494-4792-AEDC-E14553EC9837}"/>
              </a:ext>
            </a:extLst>
          </p:cNvPr>
          <p:cNvGrpSpPr>
            <a:grpSpLocks/>
          </p:cNvGrpSpPr>
          <p:nvPr/>
        </p:nvGrpSpPr>
        <p:grpSpPr bwMode="auto">
          <a:xfrm>
            <a:off x="6527800" y="3419475"/>
            <a:ext cx="1295400" cy="979488"/>
            <a:chOff x="2200" y="3521"/>
            <a:chExt cx="816" cy="617"/>
          </a:xfrm>
        </p:grpSpPr>
        <p:sp>
          <p:nvSpPr>
            <p:cNvPr id="24598" name="Line 28">
              <a:extLst>
                <a:ext uri="{FF2B5EF4-FFF2-40B4-BE49-F238E27FC236}">
                  <a16:creationId xmlns:a16="http://schemas.microsoft.com/office/drawing/2014/main" id="{7083CD0C-9ED5-4DBB-B74D-A6F8611159F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45" y="3521"/>
              <a:ext cx="771" cy="617"/>
            </a:xfrm>
            <a:prstGeom prst="line">
              <a:avLst/>
            </a:prstGeom>
            <a:noFill/>
            <a:ln w="76200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HK"/>
            </a:p>
          </p:txBody>
        </p:sp>
        <p:sp>
          <p:nvSpPr>
            <p:cNvPr id="24599" name="Line 29">
              <a:extLst>
                <a:ext uri="{FF2B5EF4-FFF2-40B4-BE49-F238E27FC236}">
                  <a16:creationId xmlns:a16="http://schemas.microsoft.com/office/drawing/2014/main" id="{982E510A-1CA8-46EB-AD62-2D355651840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00" y="3521"/>
              <a:ext cx="816" cy="612"/>
            </a:xfrm>
            <a:prstGeom prst="line">
              <a:avLst/>
            </a:prstGeom>
            <a:noFill/>
            <a:ln w="76200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HK"/>
            </a:p>
          </p:txBody>
        </p:sp>
      </p:grpSp>
      <p:grpSp>
        <p:nvGrpSpPr>
          <p:cNvPr id="118814" name="Group 30">
            <a:extLst>
              <a:ext uri="{FF2B5EF4-FFF2-40B4-BE49-F238E27FC236}">
                <a16:creationId xmlns:a16="http://schemas.microsoft.com/office/drawing/2014/main" id="{CCDFB5D2-A05C-4FCA-B1E4-5A04C0D017A2}"/>
              </a:ext>
            </a:extLst>
          </p:cNvPr>
          <p:cNvGrpSpPr>
            <a:grpSpLocks/>
          </p:cNvGrpSpPr>
          <p:nvPr/>
        </p:nvGrpSpPr>
        <p:grpSpPr bwMode="auto">
          <a:xfrm>
            <a:off x="5124451" y="3382964"/>
            <a:ext cx="720725" cy="973137"/>
            <a:chOff x="2154" y="3475"/>
            <a:chExt cx="454" cy="613"/>
          </a:xfrm>
        </p:grpSpPr>
        <p:sp>
          <p:nvSpPr>
            <p:cNvPr id="24596" name="Line 31">
              <a:extLst>
                <a:ext uri="{FF2B5EF4-FFF2-40B4-BE49-F238E27FC236}">
                  <a16:creationId xmlns:a16="http://schemas.microsoft.com/office/drawing/2014/main" id="{B5D0B9F2-1945-450D-8B37-1CF8FAEB310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99" y="3475"/>
              <a:ext cx="409" cy="613"/>
            </a:xfrm>
            <a:prstGeom prst="line">
              <a:avLst/>
            </a:prstGeom>
            <a:noFill/>
            <a:ln w="76200">
              <a:solidFill>
                <a:srgbClr val="3399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HK"/>
            </a:p>
          </p:txBody>
        </p:sp>
        <p:sp>
          <p:nvSpPr>
            <p:cNvPr id="24597" name="Line 32">
              <a:extLst>
                <a:ext uri="{FF2B5EF4-FFF2-40B4-BE49-F238E27FC236}">
                  <a16:creationId xmlns:a16="http://schemas.microsoft.com/office/drawing/2014/main" id="{A887AA1F-EA2F-4549-9BEC-72405669C59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54" y="3475"/>
              <a:ext cx="454" cy="612"/>
            </a:xfrm>
            <a:prstGeom prst="line">
              <a:avLst/>
            </a:prstGeom>
            <a:noFill/>
            <a:ln w="76200">
              <a:solidFill>
                <a:srgbClr val="3399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HK"/>
            </a:p>
          </p:txBody>
        </p:sp>
      </p:grpSp>
      <p:graphicFrame>
        <p:nvGraphicFramePr>
          <p:cNvPr id="24594" name="Object 33">
            <a:extLst>
              <a:ext uri="{FF2B5EF4-FFF2-40B4-BE49-F238E27FC236}">
                <a16:creationId xmlns:a16="http://schemas.microsoft.com/office/drawing/2014/main" id="{B43FA4BF-5C09-4F67-A25E-2E5A0E9170C7}"/>
              </a:ext>
            </a:extLst>
          </p:cNvPr>
          <p:cNvGraphicFramePr>
            <a:graphicFrameLocks noGrp="1" noChangeAspect="1"/>
          </p:cNvGraphicFramePr>
          <p:nvPr>
            <p:ph sz="half" idx="2"/>
          </p:nvPr>
        </p:nvGraphicFramePr>
        <p:xfrm>
          <a:off x="2027238" y="1952625"/>
          <a:ext cx="6589712" cy="889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4" imgW="3390900" imgH="457200" progId="Equation.3">
                  <p:embed/>
                </p:oleObj>
              </mc:Choice>
              <mc:Fallback>
                <p:oleObj name="方程式" r:id="rId4" imgW="3390900" imgH="457200" progId="Equation.3">
                  <p:embed/>
                  <p:pic>
                    <p:nvPicPr>
                      <p:cNvPr id="24594" name="Object 33">
                        <a:extLst>
                          <a:ext uri="{FF2B5EF4-FFF2-40B4-BE49-F238E27FC236}">
                            <a16:creationId xmlns:a16="http://schemas.microsoft.com/office/drawing/2014/main" id="{B43FA4BF-5C09-4F67-A25E-2E5A0E9170C7}"/>
                          </a:ext>
                        </a:extLst>
                      </p:cNvPr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27238" y="1952625"/>
                        <a:ext cx="6589712" cy="889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595" name="Text Box 34">
            <a:extLst>
              <a:ext uri="{FF2B5EF4-FFF2-40B4-BE49-F238E27FC236}">
                <a16:creationId xmlns:a16="http://schemas.microsoft.com/office/drawing/2014/main" id="{FFD50AA3-CFC9-4872-B006-878D7ECF9E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00938" y="2781301"/>
            <a:ext cx="16700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1800">
                <a:ea typeface="新細明體" panose="02020500000000000000" pitchFamily="18" charset="-120"/>
              </a:rPr>
              <a:t>Agent’s wealth</a:t>
            </a:r>
            <a:endParaRPr lang="en-US" altLang="en-US" sz="180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2E27B79-C9EB-434B-8AD3-75815F9D7F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FEB5B-16A8-4DEE-BB2E-0D48B630DA04}" type="slidenum">
              <a:rPr lang="en-US" smtClean="0">
                <a:solidFill>
                  <a:schemeClr val="tx1"/>
                </a:solidFill>
              </a:rPr>
              <a:t>21</a:t>
            </a:fld>
            <a:endParaRPr 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87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188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188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187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187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188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188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188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188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188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5" name="Rectangle 2">
            <a:extLst>
              <a:ext uri="{FF2B5EF4-FFF2-40B4-BE49-F238E27FC236}">
                <a16:creationId xmlns:a16="http://schemas.microsoft.com/office/drawing/2014/main" id="{94B0E243-C3B0-4945-8F63-7C393C4C1E2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81200" y="133351"/>
            <a:ext cx="8229600" cy="1674813"/>
          </a:xfrm>
        </p:spPr>
        <p:txBody>
          <a:bodyPr/>
          <a:lstStyle/>
          <a:p>
            <a:pPr algn="ctr" eaLnBrk="1" hangingPunct="1"/>
            <a:r>
              <a:rPr lang="en-US" altLang="zh-TW" b="1" dirty="0">
                <a:ea typeface="新細明體" panose="02020500000000000000" pitchFamily="18" charset="-120"/>
              </a:rPr>
              <a:t>2. Testing with Hang Seng Index</a:t>
            </a:r>
            <a:endParaRPr lang="en-US" altLang="en-US" b="1" dirty="0"/>
          </a:p>
        </p:txBody>
      </p:sp>
      <p:pic>
        <p:nvPicPr>
          <p:cNvPr id="33796" name="Picture 6">
            <a:extLst>
              <a:ext uri="{FF2B5EF4-FFF2-40B4-BE49-F238E27FC236}">
                <a16:creationId xmlns:a16="http://schemas.microsoft.com/office/drawing/2014/main" id="{DBDFB91B-6C08-4AD4-A340-13CAD22165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9288" y="1233489"/>
            <a:ext cx="8437562" cy="5189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8396" name="Group 28">
            <a:extLst>
              <a:ext uri="{FF2B5EF4-FFF2-40B4-BE49-F238E27FC236}">
                <a16:creationId xmlns:a16="http://schemas.microsoft.com/office/drawing/2014/main" id="{EDD81E58-E556-42D8-B710-35A1E16022BB}"/>
              </a:ext>
            </a:extLst>
          </p:cNvPr>
          <p:cNvGrpSpPr>
            <a:grpSpLocks/>
          </p:cNvGrpSpPr>
          <p:nvPr/>
        </p:nvGrpSpPr>
        <p:grpSpPr bwMode="auto">
          <a:xfrm>
            <a:off x="2135189" y="3429001"/>
            <a:ext cx="1404937" cy="1438275"/>
            <a:chOff x="385" y="2161"/>
            <a:chExt cx="885" cy="906"/>
          </a:xfrm>
        </p:grpSpPr>
        <p:sp>
          <p:nvSpPr>
            <p:cNvPr id="33824" name="Text Box 7">
              <a:extLst>
                <a:ext uri="{FF2B5EF4-FFF2-40B4-BE49-F238E27FC236}">
                  <a16:creationId xmlns:a16="http://schemas.microsoft.com/office/drawing/2014/main" id="{32BFC355-E75F-4ACB-9E78-BF1E67A89EE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5" y="2161"/>
              <a:ext cx="885" cy="52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en-US" sz="2400">
                  <a:solidFill>
                    <a:srgbClr val="FF0000"/>
                  </a:solidFill>
                </a:rPr>
                <a:t>Black Monday</a:t>
              </a:r>
            </a:p>
          </p:txBody>
        </p:sp>
        <p:sp>
          <p:nvSpPr>
            <p:cNvPr id="33825" name="Line 18">
              <a:extLst>
                <a:ext uri="{FF2B5EF4-FFF2-40B4-BE49-F238E27FC236}">
                  <a16:creationId xmlns:a16="http://schemas.microsoft.com/office/drawing/2014/main" id="{63F1AEEA-B9FA-4D83-AA44-77C23E529F9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16" y="2682"/>
              <a:ext cx="91" cy="385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HK"/>
            </a:p>
          </p:txBody>
        </p:sp>
      </p:grpSp>
      <p:grpSp>
        <p:nvGrpSpPr>
          <p:cNvPr id="58397" name="Group 29">
            <a:extLst>
              <a:ext uri="{FF2B5EF4-FFF2-40B4-BE49-F238E27FC236}">
                <a16:creationId xmlns:a16="http://schemas.microsoft.com/office/drawing/2014/main" id="{8CFD79DA-67E0-45E7-B0E0-201BF6B3CBE4}"/>
              </a:ext>
            </a:extLst>
          </p:cNvPr>
          <p:cNvGrpSpPr>
            <a:grpSpLocks/>
          </p:cNvGrpSpPr>
          <p:nvPr/>
        </p:nvGrpSpPr>
        <p:grpSpPr bwMode="auto">
          <a:xfrm>
            <a:off x="2532063" y="2816225"/>
            <a:ext cx="1511300" cy="2051050"/>
            <a:chOff x="635" y="1775"/>
            <a:chExt cx="952" cy="1292"/>
          </a:xfrm>
        </p:grpSpPr>
        <p:sp>
          <p:nvSpPr>
            <p:cNvPr id="33822" name="Text Box 10">
              <a:extLst>
                <a:ext uri="{FF2B5EF4-FFF2-40B4-BE49-F238E27FC236}">
                  <a16:creationId xmlns:a16="http://schemas.microsoft.com/office/drawing/2014/main" id="{4372769F-0D13-4A88-94AB-77B7D5F511B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5" y="1775"/>
              <a:ext cx="952" cy="29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en-US" sz="2400">
                  <a:solidFill>
                    <a:srgbClr val="FF0000"/>
                  </a:solidFill>
                </a:rPr>
                <a:t>June 4th</a:t>
              </a:r>
            </a:p>
          </p:txBody>
        </p:sp>
        <p:sp>
          <p:nvSpPr>
            <p:cNvPr id="33823" name="Line 19">
              <a:extLst>
                <a:ext uri="{FF2B5EF4-FFF2-40B4-BE49-F238E27FC236}">
                  <a16:creationId xmlns:a16="http://schemas.microsoft.com/office/drawing/2014/main" id="{87C0C86C-3A9E-49CB-AD23-8CF069050D7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202" y="2069"/>
              <a:ext cx="204" cy="998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HK"/>
            </a:p>
          </p:txBody>
        </p:sp>
      </p:grpSp>
      <p:grpSp>
        <p:nvGrpSpPr>
          <p:cNvPr id="58398" name="Group 30">
            <a:extLst>
              <a:ext uri="{FF2B5EF4-FFF2-40B4-BE49-F238E27FC236}">
                <a16:creationId xmlns:a16="http://schemas.microsoft.com/office/drawing/2014/main" id="{42155D58-A2B9-4D38-B835-4C87508B9F0A}"/>
              </a:ext>
            </a:extLst>
          </p:cNvPr>
          <p:cNvGrpSpPr>
            <a:grpSpLocks/>
          </p:cNvGrpSpPr>
          <p:nvPr/>
        </p:nvGrpSpPr>
        <p:grpSpPr bwMode="auto">
          <a:xfrm>
            <a:off x="3359150" y="2205039"/>
            <a:ext cx="1474788" cy="2663825"/>
            <a:chOff x="1156" y="1412"/>
            <a:chExt cx="929" cy="1678"/>
          </a:xfrm>
        </p:grpSpPr>
        <p:sp>
          <p:nvSpPr>
            <p:cNvPr id="33820" name="Text Box 9">
              <a:extLst>
                <a:ext uri="{FF2B5EF4-FFF2-40B4-BE49-F238E27FC236}">
                  <a16:creationId xmlns:a16="http://schemas.microsoft.com/office/drawing/2014/main" id="{746D32AC-5241-4BAC-B1AF-F0FE73CA4B0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56" y="1412"/>
              <a:ext cx="929" cy="29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en-US" sz="2400">
                  <a:solidFill>
                    <a:srgbClr val="FF0000"/>
                  </a:solidFill>
                </a:rPr>
                <a:t>Gulf War</a:t>
              </a:r>
            </a:p>
          </p:txBody>
        </p:sp>
        <p:sp>
          <p:nvSpPr>
            <p:cNvPr id="33821" name="Line 20">
              <a:extLst>
                <a:ext uri="{FF2B5EF4-FFF2-40B4-BE49-F238E27FC236}">
                  <a16:creationId xmlns:a16="http://schemas.microsoft.com/office/drawing/2014/main" id="{D3DD46F2-5394-4A12-838F-48CBB2C6105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474" y="1706"/>
              <a:ext cx="317" cy="1384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HK"/>
            </a:p>
          </p:txBody>
        </p:sp>
      </p:grpSp>
      <p:grpSp>
        <p:nvGrpSpPr>
          <p:cNvPr id="58399" name="Group 31">
            <a:extLst>
              <a:ext uri="{FF2B5EF4-FFF2-40B4-BE49-F238E27FC236}">
                <a16:creationId xmlns:a16="http://schemas.microsoft.com/office/drawing/2014/main" id="{70BC1369-A52C-476F-A09A-DF2A7A9A7728}"/>
              </a:ext>
            </a:extLst>
          </p:cNvPr>
          <p:cNvGrpSpPr>
            <a:grpSpLocks/>
          </p:cNvGrpSpPr>
          <p:nvPr/>
        </p:nvGrpSpPr>
        <p:grpSpPr bwMode="auto">
          <a:xfrm>
            <a:off x="4367213" y="1592264"/>
            <a:ext cx="1979612" cy="2016125"/>
            <a:chOff x="1791" y="1026"/>
            <a:chExt cx="1247" cy="1270"/>
          </a:xfrm>
        </p:grpSpPr>
        <p:sp>
          <p:nvSpPr>
            <p:cNvPr id="33818" name="Text Box 11">
              <a:extLst>
                <a:ext uri="{FF2B5EF4-FFF2-40B4-BE49-F238E27FC236}">
                  <a16:creationId xmlns:a16="http://schemas.microsoft.com/office/drawing/2014/main" id="{33C06CB2-A15B-4BF1-96FE-8D32C8F41E9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91" y="1026"/>
              <a:ext cx="1247" cy="29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en-US" sz="2400">
                  <a:solidFill>
                    <a:srgbClr val="FF0000"/>
                  </a:solidFill>
                </a:rPr>
                <a:t>Interest rates</a:t>
              </a:r>
            </a:p>
          </p:txBody>
        </p:sp>
        <p:sp>
          <p:nvSpPr>
            <p:cNvPr id="33819" name="Line 21">
              <a:extLst>
                <a:ext uri="{FF2B5EF4-FFF2-40B4-BE49-F238E27FC236}">
                  <a16:creationId xmlns:a16="http://schemas.microsoft.com/office/drawing/2014/main" id="{5F13FE8B-0013-48F2-855B-0DAD1F42AB0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358" y="1321"/>
              <a:ext cx="227" cy="975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HK"/>
            </a:p>
          </p:txBody>
        </p:sp>
      </p:grpSp>
      <p:grpSp>
        <p:nvGrpSpPr>
          <p:cNvPr id="58400" name="Group 32">
            <a:extLst>
              <a:ext uri="{FF2B5EF4-FFF2-40B4-BE49-F238E27FC236}">
                <a16:creationId xmlns:a16="http://schemas.microsoft.com/office/drawing/2014/main" id="{80990D85-8B9F-4CEB-81C6-D70C14B72F6C}"/>
              </a:ext>
            </a:extLst>
          </p:cNvPr>
          <p:cNvGrpSpPr>
            <a:grpSpLocks/>
          </p:cNvGrpSpPr>
          <p:nvPr/>
        </p:nvGrpSpPr>
        <p:grpSpPr bwMode="auto">
          <a:xfrm>
            <a:off x="6527801" y="1592264"/>
            <a:ext cx="1871663" cy="1044575"/>
            <a:chOff x="3152" y="1026"/>
            <a:chExt cx="1179" cy="658"/>
          </a:xfrm>
        </p:grpSpPr>
        <p:sp>
          <p:nvSpPr>
            <p:cNvPr id="33816" name="Text Box 12">
              <a:extLst>
                <a:ext uri="{FF2B5EF4-FFF2-40B4-BE49-F238E27FC236}">
                  <a16:creationId xmlns:a16="http://schemas.microsoft.com/office/drawing/2014/main" id="{7306DD2C-81FE-4597-85A4-E283783A3E8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75" y="1026"/>
              <a:ext cx="1156" cy="29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en-US" sz="2400">
                  <a:solidFill>
                    <a:srgbClr val="FF0000"/>
                  </a:solidFill>
                </a:rPr>
                <a:t>Asian crisis</a:t>
              </a:r>
            </a:p>
          </p:txBody>
        </p:sp>
        <p:sp>
          <p:nvSpPr>
            <p:cNvPr id="33817" name="Line 22">
              <a:extLst>
                <a:ext uri="{FF2B5EF4-FFF2-40B4-BE49-F238E27FC236}">
                  <a16:creationId xmlns:a16="http://schemas.microsoft.com/office/drawing/2014/main" id="{B20CCE1E-A879-4E69-B361-37FCC85E067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152" y="1321"/>
              <a:ext cx="91" cy="363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HK"/>
            </a:p>
          </p:txBody>
        </p:sp>
      </p:grpSp>
      <p:grpSp>
        <p:nvGrpSpPr>
          <p:cNvPr id="58404" name="Group 36">
            <a:extLst>
              <a:ext uri="{FF2B5EF4-FFF2-40B4-BE49-F238E27FC236}">
                <a16:creationId xmlns:a16="http://schemas.microsoft.com/office/drawing/2014/main" id="{F5C2E93E-1BD2-4B37-82C8-FD352B920C36}"/>
              </a:ext>
            </a:extLst>
          </p:cNvPr>
          <p:cNvGrpSpPr>
            <a:grpSpLocks/>
          </p:cNvGrpSpPr>
          <p:nvPr/>
        </p:nvGrpSpPr>
        <p:grpSpPr bwMode="auto">
          <a:xfrm>
            <a:off x="7140576" y="4076700"/>
            <a:ext cx="2411413" cy="2770188"/>
            <a:chOff x="3538" y="2546"/>
            <a:chExt cx="1519" cy="1745"/>
          </a:xfrm>
        </p:grpSpPr>
        <p:sp>
          <p:nvSpPr>
            <p:cNvPr id="33814" name="Text Box 13">
              <a:extLst>
                <a:ext uri="{FF2B5EF4-FFF2-40B4-BE49-F238E27FC236}">
                  <a16:creationId xmlns:a16="http://schemas.microsoft.com/office/drawing/2014/main" id="{7EFADE4F-4C42-4EF8-88CD-71BEEE30EF1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38" y="3997"/>
              <a:ext cx="1519" cy="29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en-US" sz="2400">
                  <a:solidFill>
                    <a:srgbClr val="FF0000"/>
                  </a:solidFill>
                </a:rPr>
                <a:t>Dot-com bubble</a:t>
              </a:r>
            </a:p>
          </p:txBody>
        </p:sp>
        <p:sp>
          <p:nvSpPr>
            <p:cNvPr id="33815" name="Line 24">
              <a:extLst>
                <a:ext uri="{FF2B5EF4-FFF2-40B4-BE49-F238E27FC236}">
                  <a16:creationId xmlns:a16="http://schemas.microsoft.com/office/drawing/2014/main" id="{08AF2298-5BDB-4575-8C1B-EFFE88156BC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719" y="2546"/>
              <a:ext cx="0" cy="1451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HK"/>
            </a:p>
          </p:txBody>
        </p:sp>
      </p:grpSp>
      <p:grpSp>
        <p:nvGrpSpPr>
          <p:cNvPr id="58403" name="Group 35">
            <a:extLst>
              <a:ext uri="{FF2B5EF4-FFF2-40B4-BE49-F238E27FC236}">
                <a16:creationId xmlns:a16="http://schemas.microsoft.com/office/drawing/2014/main" id="{B4A440D2-3029-4E92-8555-828A5EA02E2E}"/>
              </a:ext>
            </a:extLst>
          </p:cNvPr>
          <p:cNvGrpSpPr>
            <a:grpSpLocks/>
          </p:cNvGrpSpPr>
          <p:nvPr/>
        </p:nvGrpSpPr>
        <p:grpSpPr bwMode="auto">
          <a:xfrm>
            <a:off x="7681914" y="4581526"/>
            <a:ext cx="1690687" cy="1654175"/>
            <a:chOff x="3923" y="2886"/>
            <a:chExt cx="1065" cy="1042"/>
          </a:xfrm>
        </p:grpSpPr>
        <p:sp>
          <p:nvSpPr>
            <p:cNvPr id="33812" name="Text Box 14">
              <a:extLst>
                <a:ext uri="{FF2B5EF4-FFF2-40B4-BE49-F238E27FC236}">
                  <a16:creationId xmlns:a16="http://schemas.microsoft.com/office/drawing/2014/main" id="{5ED9D856-EC9D-43B6-930B-BBC84460C8B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23" y="3634"/>
              <a:ext cx="1065" cy="29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en-US" sz="2400">
                  <a:solidFill>
                    <a:srgbClr val="FF0000"/>
                  </a:solidFill>
                </a:rPr>
                <a:t>911 attack</a:t>
              </a:r>
            </a:p>
          </p:txBody>
        </p:sp>
        <p:sp>
          <p:nvSpPr>
            <p:cNvPr id="33813" name="Line 25">
              <a:extLst>
                <a:ext uri="{FF2B5EF4-FFF2-40B4-BE49-F238E27FC236}">
                  <a16:creationId xmlns:a16="http://schemas.microsoft.com/office/drawing/2014/main" id="{96DF428E-54D0-4581-87AC-274CA9B9557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991" y="2886"/>
              <a:ext cx="0" cy="748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HK"/>
            </a:p>
          </p:txBody>
        </p:sp>
      </p:grpSp>
      <p:grpSp>
        <p:nvGrpSpPr>
          <p:cNvPr id="58402" name="Group 34">
            <a:extLst>
              <a:ext uri="{FF2B5EF4-FFF2-40B4-BE49-F238E27FC236}">
                <a16:creationId xmlns:a16="http://schemas.microsoft.com/office/drawing/2014/main" id="{10F202D2-457A-4426-A29F-9CE6938ACE04}"/>
              </a:ext>
            </a:extLst>
          </p:cNvPr>
          <p:cNvGrpSpPr>
            <a:grpSpLocks/>
          </p:cNvGrpSpPr>
          <p:nvPr/>
        </p:nvGrpSpPr>
        <p:grpSpPr bwMode="auto">
          <a:xfrm>
            <a:off x="8178800" y="4760913"/>
            <a:ext cx="1049338" cy="863600"/>
            <a:chOff x="4263" y="2999"/>
            <a:chExt cx="661" cy="544"/>
          </a:xfrm>
        </p:grpSpPr>
        <p:sp>
          <p:nvSpPr>
            <p:cNvPr id="33810" name="Text Box 15">
              <a:extLst>
                <a:ext uri="{FF2B5EF4-FFF2-40B4-BE49-F238E27FC236}">
                  <a16:creationId xmlns:a16="http://schemas.microsoft.com/office/drawing/2014/main" id="{2B4C1B84-1ECE-4230-9B0D-2B788BA2C67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63" y="3249"/>
              <a:ext cx="661" cy="29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en-US" sz="2400">
                  <a:solidFill>
                    <a:srgbClr val="FF0000"/>
                  </a:solidFill>
                </a:rPr>
                <a:t>SARS</a:t>
              </a:r>
            </a:p>
          </p:txBody>
        </p:sp>
        <p:sp>
          <p:nvSpPr>
            <p:cNvPr id="33811" name="Line 26">
              <a:extLst>
                <a:ext uri="{FF2B5EF4-FFF2-40B4-BE49-F238E27FC236}">
                  <a16:creationId xmlns:a16="http://schemas.microsoft.com/office/drawing/2014/main" id="{B4D1A793-40CC-4754-96C8-8739970277F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377" y="2999"/>
              <a:ext cx="0" cy="227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HK"/>
            </a:p>
          </p:txBody>
        </p:sp>
      </p:grpSp>
      <p:grpSp>
        <p:nvGrpSpPr>
          <p:cNvPr id="58401" name="Group 33">
            <a:extLst>
              <a:ext uri="{FF2B5EF4-FFF2-40B4-BE49-F238E27FC236}">
                <a16:creationId xmlns:a16="http://schemas.microsoft.com/office/drawing/2014/main" id="{E81556EA-F008-4ABD-AF44-D8B14669779E}"/>
              </a:ext>
            </a:extLst>
          </p:cNvPr>
          <p:cNvGrpSpPr>
            <a:grpSpLocks/>
          </p:cNvGrpSpPr>
          <p:nvPr/>
        </p:nvGrpSpPr>
        <p:grpSpPr bwMode="auto">
          <a:xfrm>
            <a:off x="8724901" y="4329113"/>
            <a:ext cx="1554163" cy="684212"/>
            <a:chOff x="4536" y="2727"/>
            <a:chExt cx="979" cy="431"/>
          </a:xfrm>
        </p:grpSpPr>
        <p:sp>
          <p:nvSpPr>
            <p:cNvPr id="33808" name="Text Box 16">
              <a:extLst>
                <a:ext uri="{FF2B5EF4-FFF2-40B4-BE49-F238E27FC236}">
                  <a16:creationId xmlns:a16="http://schemas.microsoft.com/office/drawing/2014/main" id="{9BE4395D-EEB9-4C8B-9AAC-3F38AD160AC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36" y="2864"/>
              <a:ext cx="979" cy="29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en-US" sz="2400">
                  <a:solidFill>
                    <a:srgbClr val="FF0000"/>
                  </a:solidFill>
                </a:rPr>
                <a:t>Recovery</a:t>
              </a:r>
            </a:p>
          </p:txBody>
        </p:sp>
        <p:sp>
          <p:nvSpPr>
            <p:cNvPr id="33809" name="Line 27">
              <a:extLst>
                <a:ext uri="{FF2B5EF4-FFF2-40B4-BE49-F238E27FC236}">
                  <a16:creationId xmlns:a16="http://schemas.microsoft.com/office/drawing/2014/main" id="{48B77FD0-8488-43BE-AB28-517E852049E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853" y="2727"/>
              <a:ext cx="0" cy="113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HK"/>
            </a:p>
          </p:txBody>
        </p:sp>
      </p:grpSp>
      <p:sp>
        <p:nvSpPr>
          <p:cNvPr id="33806" name="Text Box 37">
            <a:extLst>
              <a:ext uri="{FF2B5EF4-FFF2-40B4-BE49-F238E27FC236}">
                <a16:creationId xmlns:a16="http://schemas.microsoft.com/office/drawing/2014/main" id="{C5190914-9093-4F5C-A556-A56BE1580D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63750" y="6057900"/>
            <a:ext cx="863600" cy="457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2400"/>
              <a:t>1987</a:t>
            </a:r>
          </a:p>
        </p:txBody>
      </p:sp>
      <p:sp>
        <p:nvSpPr>
          <p:cNvPr id="33807" name="Text Box 38">
            <a:extLst>
              <a:ext uri="{FF2B5EF4-FFF2-40B4-BE49-F238E27FC236}">
                <a16:creationId xmlns:a16="http://schemas.microsoft.com/office/drawing/2014/main" id="{F05C7A0C-EE4F-4F75-BA8E-30CF0186B0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67888" y="6032500"/>
            <a:ext cx="863600" cy="457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2400"/>
              <a:t>2007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A93DDD-FD5A-4F5B-920B-5E63CF1C0A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FEB5B-16A8-4DEE-BB2E-0D48B630DA04}" type="slidenum">
              <a:rPr lang="en-US" smtClean="0">
                <a:solidFill>
                  <a:schemeClr val="tx1"/>
                </a:solidFill>
              </a:rPr>
              <a:t>22</a:t>
            </a:fld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8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8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8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58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58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58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58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58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58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9" name="Rectangle 2">
            <a:extLst>
              <a:ext uri="{FF2B5EF4-FFF2-40B4-BE49-F238E27FC236}">
                <a16:creationId xmlns:a16="http://schemas.microsoft.com/office/drawing/2014/main" id="{51CF200B-B994-4834-BEF5-0AEE2F199D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en-US" altLang="en-US" b="1" dirty="0"/>
              <a:t>Comparison</a:t>
            </a:r>
          </a:p>
        </p:txBody>
      </p:sp>
      <p:graphicFrame>
        <p:nvGraphicFramePr>
          <p:cNvPr id="98368" name="Group 64">
            <a:extLst>
              <a:ext uri="{FF2B5EF4-FFF2-40B4-BE49-F238E27FC236}">
                <a16:creationId xmlns:a16="http://schemas.microsoft.com/office/drawing/2014/main" id="{C3514A41-B85A-4E18-8072-A4E35DFCF826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955801" y="1811338"/>
          <a:ext cx="8399463" cy="3886201"/>
        </p:xfrm>
        <a:graphic>
          <a:graphicData uri="http://schemas.openxmlformats.org/drawingml/2006/table">
            <a:tbl>
              <a:tblPr/>
              <a:tblGrid>
                <a:gridCol w="26558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43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778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Payoff update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762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Wealth Game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last position </a:t>
                      </a:r>
                      <a:r>
                        <a:rPr kumimoji="0" lang="en-US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sym typeface="Symbol" panose="05050102010706020507" pitchFamily="18" charset="2"/>
                        </a:rPr>
                        <a:t> trans. price change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778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Minority Game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sym typeface="Symbol" panose="05050102010706020507" pitchFamily="18" charset="2"/>
                        </a:rPr>
                        <a:t>decision  price change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762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$-Game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sym typeface="Symbol" panose="05050102010706020507" pitchFamily="18" charset="2"/>
                        </a:rPr>
                        <a:t>decision  last price change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778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Majority Game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sym typeface="Symbol" panose="05050102010706020507" pitchFamily="18" charset="2"/>
                        </a:rPr>
                        <a:t>decision  price change</a:t>
                      </a:r>
                      <a:r>
                        <a:rPr kumimoji="0" lang="en-US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4840" name="Text Box 65">
            <a:extLst>
              <a:ext uri="{FF2B5EF4-FFF2-40B4-BE49-F238E27FC236}">
                <a16:creationId xmlns:a16="http://schemas.microsoft.com/office/drawing/2014/main" id="{AE065AF1-5A35-417D-820F-3839AB2098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84363" y="5851525"/>
            <a:ext cx="5867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2400"/>
              <a:t>Decision: +1 for buy, </a:t>
            </a:r>
            <a:r>
              <a:rPr lang="en-US" altLang="en-US" sz="2400">
                <a:sym typeface="Symbol" panose="05050102010706020507" pitchFamily="18" charset="2"/>
              </a:rPr>
              <a:t>1 for sell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69FFC2E-3E2C-4C5E-9B16-CFCCF211242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7884755-19F1-4F9F-A5AA-9C2CE583FFE4}" type="slidenum">
              <a:rPr lang="en-US" altLang="en-US" smtClean="0">
                <a:solidFill>
                  <a:schemeClr val="tx1"/>
                </a:solidFill>
              </a:rPr>
              <a:pPr>
                <a:defRPr/>
              </a:pPr>
              <a:t>23</a:t>
            </a:fld>
            <a:endParaRPr lang="en-US" alt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>
    <p:blinds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3" name="Rectangle 2">
            <a:extLst>
              <a:ext uri="{FF2B5EF4-FFF2-40B4-BE49-F238E27FC236}">
                <a16:creationId xmlns:a16="http://schemas.microsoft.com/office/drawing/2014/main" id="{D9BC8687-409F-4948-933F-0A052D78780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81200" y="149226"/>
            <a:ext cx="8229600" cy="1084263"/>
          </a:xfrm>
        </p:spPr>
        <p:txBody>
          <a:bodyPr/>
          <a:lstStyle/>
          <a:p>
            <a:pPr algn="ctr" eaLnBrk="1" hangingPunct="1"/>
            <a:r>
              <a:rPr lang="en-US" altLang="en-US" sz="4000" b="1" dirty="0"/>
              <a:t>Tests with Fixed Maximum Position</a:t>
            </a:r>
          </a:p>
        </p:txBody>
      </p:sp>
      <p:pic>
        <p:nvPicPr>
          <p:cNvPr id="35844" name="Picture 24">
            <a:extLst>
              <a:ext uri="{FF2B5EF4-FFF2-40B4-BE49-F238E27FC236}">
                <a16:creationId xmlns:a16="http://schemas.microsoft.com/office/drawing/2014/main" id="{5D7218B2-5E57-42EB-A872-6C2AD72DC5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0975" y="800101"/>
            <a:ext cx="9259888" cy="5694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0377" name="Text Box 25">
            <a:extLst>
              <a:ext uri="{FF2B5EF4-FFF2-40B4-BE49-F238E27FC236}">
                <a16:creationId xmlns:a16="http://schemas.microsoft.com/office/drawing/2014/main" id="{6A82853F-560D-41CF-9298-8680A3C7FA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6330951"/>
            <a:ext cx="9144000" cy="519113"/>
          </a:xfrm>
          <a:prstGeom prst="rect">
            <a:avLst/>
          </a:prstGeom>
          <a:solidFill>
            <a:srgbClr val="CCFF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2800"/>
              <a:t>Wealth Game has the best average wealth.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6DB6AB3-7EAB-4CCA-986F-4FB1255A860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7884755-19F1-4F9F-A5AA-9C2CE583FFE4}" type="slidenum">
              <a:rPr lang="en-US" altLang="en-US" smtClean="0">
                <a:solidFill>
                  <a:schemeClr val="tx1"/>
                </a:solidFill>
              </a:rPr>
              <a:pPr>
                <a:defRPr/>
              </a:pPr>
              <a:t>24</a:t>
            </a:fld>
            <a:endParaRPr lang="en-US" alt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03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03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37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7" name="Rectangle 2">
            <a:extLst>
              <a:ext uri="{FF2B5EF4-FFF2-40B4-BE49-F238E27FC236}">
                <a16:creationId xmlns:a16="http://schemas.microsoft.com/office/drawing/2014/main" id="{45261C5D-653A-4976-A728-7560AC4CA60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81200" y="115888"/>
            <a:ext cx="8229600" cy="1371600"/>
          </a:xfrm>
        </p:spPr>
        <p:txBody>
          <a:bodyPr/>
          <a:lstStyle/>
          <a:p>
            <a:pPr algn="ctr" eaLnBrk="1" hangingPunct="1"/>
            <a:r>
              <a:rPr lang="en-US" altLang="en-US" b="1" dirty="0"/>
              <a:t>An Interesting Twist</a:t>
            </a:r>
          </a:p>
        </p:txBody>
      </p:sp>
      <p:graphicFrame>
        <p:nvGraphicFramePr>
          <p:cNvPr id="101435" name="Group 59">
            <a:extLst>
              <a:ext uri="{FF2B5EF4-FFF2-40B4-BE49-F238E27FC236}">
                <a16:creationId xmlns:a16="http://schemas.microsoft.com/office/drawing/2014/main" id="{D69533B3-6282-4DD1-A127-32DCF1BAA2DC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981200" y="1271589"/>
          <a:ext cx="8229600" cy="2930651"/>
        </p:xfrm>
        <a:graphic>
          <a:graphicData uri="http://schemas.openxmlformats.org/drawingml/2006/table">
            <a:tbl>
              <a:tblPr/>
              <a:tblGrid>
                <a:gridCol w="16462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462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446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4623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4623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040967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T="45701" marB="45701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Wealth Game</a:t>
                      </a:r>
                    </a:p>
                  </a:txBody>
                  <a:tcPr marT="45701" marB="45701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Minority Game</a:t>
                      </a:r>
                    </a:p>
                  </a:txBody>
                  <a:tcPr marT="45701" marB="45701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$-Game</a:t>
                      </a:r>
                    </a:p>
                  </a:txBody>
                  <a:tcPr marT="45701" marB="45701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Majority Game</a:t>
                      </a:r>
                    </a:p>
                  </a:txBody>
                  <a:tcPr marT="45701" marB="45701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44779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Average wealth</a:t>
                      </a:r>
                    </a:p>
                  </a:txBody>
                  <a:tcPr marT="45701" marB="45701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0.6</a:t>
                      </a:r>
                    </a:p>
                  </a:txBody>
                  <a:tcPr marT="45701" marB="45701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sym typeface="Symbol" panose="05050102010706020507" pitchFamily="18" charset="2"/>
                        </a:rPr>
                        <a:t>0.12</a:t>
                      </a:r>
                    </a:p>
                  </a:txBody>
                  <a:tcPr marT="45701" marB="45701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0.03</a:t>
                      </a:r>
                    </a:p>
                  </a:txBody>
                  <a:tcPr marT="45701" marB="45701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0.08</a:t>
                      </a:r>
                    </a:p>
                  </a:txBody>
                  <a:tcPr marT="45701" marB="45701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44779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Best wealth</a:t>
                      </a:r>
                    </a:p>
                  </a:txBody>
                  <a:tcPr marT="45701" marB="45701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3.31</a:t>
                      </a:r>
                    </a:p>
                  </a:txBody>
                  <a:tcPr marT="45701" marB="45701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4.51</a:t>
                      </a:r>
                    </a:p>
                  </a:txBody>
                  <a:tcPr marT="45701" marB="45701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3.35</a:t>
                      </a:r>
                    </a:p>
                  </a:txBody>
                  <a:tcPr marT="45701" marB="45701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3.38</a:t>
                      </a:r>
                    </a:p>
                  </a:txBody>
                  <a:tcPr marT="45701" marB="45701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01436" name="Oval 60">
            <a:extLst>
              <a:ext uri="{FF2B5EF4-FFF2-40B4-BE49-F238E27FC236}">
                <a16:creationId xmlns:a16="http://schemas.microsoft.com/office/drawing/2014/main" id="{F8798B0D-0656-4F46-8558-CBF016651D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92538" y="2420939"/>
            <a:ext cx="1331912" cy="720725"/>
          </a:xfrm>
          <a:prstGeom prst="ellipse">
            <a:avLst/>
          </a:prstGeom>
          <a:noFill/>
          <a:ln w="76200" cap="rnd">
            <a:solidFill>
              <a:srgbClr val="FF000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/>
          </a:p>
        </p:txBody>
      </p:sp>
      <p:sp>
        <p:nvSpPr>
          <p:cNvPr id="101437" name="Oval 61">
            <a:extLst>
              <a:ext uri="{FF2B5EF4-FFF2-40B4-BE49-F238E27FC236}">
                <a16:creationId xmlns:a16="http://schemas.microsoft.com/office/drawing/2014/main" id="{E6A1F691-805B-4A56-9BC7-A61B59A8F5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75276" y="3357564"/>
            <a:ext cx="1331913" cy="720725"/>
          </a:xfrm>
          <a:prstGeom prst="ellipse">
            <a:avLst/>
          </a:prstGeom>
          <a:noFill/>
          <a:ln w="76200" cap="rnd">
            <a:solidFill>
              <a:srgbClr val="FF000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/>
          </a:p>
        </p:txBody>
      </p:sp>
      <p:sp>
        <p:nvSpPr>
          <p:cNvPr id="101439" name="Rectangle 63">
            <a:extLst>
              <a:ext uri="{FF2B5EF4-FFF2-40B4-BE49-F238E27FC236}">
                <a16:creationId xmlns:a16="http://schemas.microsoft.com/office/drawing/2014/main" id="{D03EB3E2-9717-47D3-9A73-FC4AB8CEE6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74826" y="4473575"/>
            <a:ext cx="8532813" cy="172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TW">
                <a:ea typeface="新細明體" panose="02020500000000000000" pitchFamily="18" charset="-120"/>
              </a:rPr>
              <a:t>Wealth Game has the best average wealth.</a:t>
            </a:r>
          </a:p>
          <a:p>
            <a:pPr eaLnBrk="1" hangingPunct="1"/>
            <a:r>
              <a:rPr lang="en-US" altLang="zh-TW">
                <a:ea typeface="新細明體" panose="02020500000000000000" pitchFamily="18" charset="-120"/>
              </a:rPr>
              <a:t>Minority Game has the richest agents (sacrificing the performance of other agents).</a:t>
            </a:r>
            <a:endParaRPr lang="en-US" alt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95B344B-2205-4502-9F1C-73EE058A07D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7884755-19F1-4F9F-A5AA-9C2CE583FFE4}" type="slidenum">
              <a:rPr lang="en-US" altLang="en-US" smtClean="0">
                <a:solidFill>
                  <a:schemeClr val="tx1"/>
                </a:solidFill>
              </a:rPr>
              <a:pPr>
                <a:defRPr/>
              </a:pPr>
              <a:t>25</a:t>
            </a:fld>
            <a:endParaRPr lang="en-US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14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14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01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14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14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01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1" name="Rectangle 2">
            <a:extLst>
              <a:ext uri="{FF2B5EF4-FFF2-40B4-BE49-F238E27FC236}">
                <a16:creationId xmlns:a16="http://schemas.microsoft.com/office/drawing/2014/main" id="{2D486D2B-ADAF-4A4B-9B34-67AC2B3AD75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739900" y="257175"/>
            <a:ext cx="8686800" cy="1371600"/>
          </a:xfrm>
        </p:spPr>
        <p:txBody>
          <a:bodyPr/>
          <a:lstStyle/>
          <a:p>
            <a:pPr algn="ctr" eaLnBrk="1" hangingPunct="1"/>
            <a:r>
              <a:rPr lang="en-US" altLang="en-US" sz="4000" b="1" dirty="0"/>
              <a:t>Tests with Wealth-Based Max. Pos.</a:t>
            </a:r>
          </a:p>
        </p:txBody>
      </p:sp>
      <p:sp>
        <p:nvSpPr>
          <p:cNvPr id="37892" name="Rectangle 31">
            <a:extLst>
              <a:ext uri="{FF2B5EF4-FFF2-40B4-BE49-F238E27FC236}">
                <a16:creationId xmlns:a16="http://schemas.microsoft.com/office/drawing/2014/main" id="{B1BF7328-7EE0-463E-ACF7-34CD68979B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47851" y="1630364"/>
            <a:ext cx="8532813" cy="3311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TW" dirty="0">
                <a:ea typeface="新細明體" panose="02020500000000000000" pitchFamily="18" charset="-120"/>
              </a:rPr>
              <a:t>Initial wealth of all agents = 5 </a:t>
            </a:r>
            <a:r>
              <a:rPr lang="en-US" altLang="zh-TW" dirty="0">
                <a:ea typeface="新細明體" panose="02020500000000000000" pitchFamily="18" charset="-120"/>
                <a:sym typeface="Symbol" panose="05050102010706020507" pitchFamily="18" charset="2"/>
              </a:rPr>
              <a:t></a:t>
            </a:r>
            <a:r>
              <a:rPr lang="en-US" altLang="zh-TW" dirty="0">
                <a:ea typeface="新細明體" panose="02020500000000000000" pitchFamily="18" charset="-120"/>
              </a:rPr>
              <a:t> HSI price</a:t>
            </a:r>
          </a:p>
          <a:p>
            <a:pPr eaLnBrk="1" hangingPunct="1"/>
            <a:r>
              <a:rPr lang="en-US" altLang="zh-TW" dirty="0">
                <a:ea typeface="新細明體" panose="02020500000000000000" pitchFamily="18" charset="-120"/>
              </a:rPr>
              <a:t>Maximum position of an agent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zh-TW" dirty="0">
                <a:ea typeface="新細明體" panose="02020500000000000000" pitchFamily="18" charset="-120"/>
              </a:rPr>
              <a:t>= current wealth / current HSI price (wealth &gt; 0)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zh-TW" dirty="0">
                <a:ea typeface="新細明體" panose="02020500000000000000" pitchFamily="18" charset="-120"/>
              </a:rPr>
              <a:t>= 0 (wealth &lt; 0)</a:t>
            </a:r>
          </a:p>
          <a:p>
            <a:pPr eaLnBrk="1" hangingPunct="1"/>
            <a:r>
              <a:rPr lang="en-US" altLang="zh-TW" dirty="0">
                <a:ea typeface="新細明體" panose="02020500000000000000" pitchFamily="18" charset="-120"/>
              </a:rPr>
              <a:t>An agent cannot buy/sell when her wealth falls below the current HSI price.</a:t>
            </a:r>
            <a:endParaRPr lang="en-US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F6FB30C-5D06-4D4F-886E-18A4013B2B6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7884755-19F1-4F9F-A5AA-9C2CE583FFE4}" type="slidenum">
              <a:rPr lang="en-US" altLang="en-US" smtClean="0">
                <a:solidFill>
                  <a:schemeClr val="tx1"/>
                </a:solidFill>
              </a:rPr>
              <a:pPr>
                <a:defRPr/>
              </a:pPr>
              <a:t>26</a:t>
            </a:fld>
            <a:endParaRPr lang="en-US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>
    <p:blinds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5" name="Picture 6" descr="HSI">
            <a:extLst>
              <a:ext uri="{FF2B5EF4-FFF2-40B4-BE49-F238E27FC236}">
                <a16:creationId xmlns:a16="http://schemas.microsoft.com/office/drawing/2014/main" id="{38B494E0-B1C7-4F0C-B0C4-CCE3C510DF5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524001" y="514350"/>
            <a:ext cx="8208963" cy="63436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916" name="Rectangle 4">
            <a:extLst>
              <a:ext uri="{FF2B5EF4-FFF2-40B4-BE49-F238E27FC236}">
                <a16:creationId xmlns:a16="http://schemas.microsoft.com/office/drawing/2014/main" id="{6418434D-2487-4597-B9D5-9FEC57B00DC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81200" y="457201"/>
            <a:ext cx="8229600" cy="811213"/>
          </a:xfrm>
        </p:spPr>
        <p:txBody>
          <a:bodyPr/>
          <a:lstStyle/>
          <a:p>
            <a:pPr eaLnBrk="1" hangingPunct="1"/>
            <a:r>
              <a:rPr lang="en-US" altLang="zh-TW" b="1">
                <a:ea typeface="新細明體" panose="02020500000000000000" pitchFamily="18" charset="-120"/>
              </a:rPr>
              <a:t>Results (HSI from 1987 – 2007)</a:t>
            </a:r>
            <a:endParaRPr lang="en-US" altLang="en-US" b="1"/>
          </a:p>
        </p:txBody>
      </p:sp>
      <p:sp>
        <p:nvSpPr>
          <p:cNvPr id="60423" name="Text Box 7">
            <a:extLst>
              <a:ext uri="{FF2B5EF4-FFF2-40B4-BE49-F238E27FC236}">
                <a16:creationId xmlns:a16="http://schemas.microsoft.com/office/drawing/2014/main" id="{1B64D058-25E4-4F1C-9555-803F929E6B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85238" y="3752851"/>
            <a:ext cx="1782762" cy="885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600">
                <a:ea typeface="新細明體" panose="02020500000000000000" pitchFamily="18" charset="-120"/>
              </a:rPr>
              <a:t>HSI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600">
                <a:solidFill>
                  <a:srgbClr val="FF0000"/>
                </a:solidFill>
                <a:ea typeface="新細明體" panose="02020500000000000000" pitchFamily="18" charset="-120"/>
              </a:rPr>
              <a:t>x 7.5 times</a:t>
            </a:r>
            <a:endParaRPr lang="en-US" altLang="en-US" sz="2600">
              <a:solidFill>
                <a:srgbClr val="FF0000"/>
              </a:solidFill>
            </a:endParaRPr>
          </a:p>
        </p:txBody>
      </p:sp>
      <p:sp>
        <p:nvSpPr>
          <p:cNvPr id="60424" name="Text Box 8">
            <a:extLst>
              <a:ext uri="{FF2B5EF4-FFF2-40B4-BE49-F238E27FC236}">
                <a16:creationId xmlns:a16="http://schemas.microsoft.com/office/drawing/2014/main" id="{05796FE0-0360-42B3-B3F5-4841DD58D7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77314" y="1376363"/>
            <a:ext cx="1690687" cy="207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600">
                <a:ea typeface="新細明體" panose="02020500000000000000" pitchFamily="18" charset="-120"/>
              </a:rPr>
              <a:t>Best 3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600">
                <a:ea typeface="新細明體" panose="02020500000000000000" pitchFamily="18" charset="-120"/>
              </a:rPr>
              <a:t>among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600">
                <a:ea typeface="新細明體" panose="02020500000000000000" pitchFamily="18" charset="-120"/>
              </a:rPr>
              <a:t>10000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600">
                <a:ea typeface="新細明體" panose="02020500000000000000" pitchFamily="18" charset="-120"/>
              </a:rPr>
              <a:t>Agents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600">
                <a:solidFill>
                  <a:srgbClr val="FF0000"/>
                </a:solidFill>
                <a:ea typeface="新細明體" panose="02020500000000000000" pitchFamily="18" charset="-120"/>
              </a:rPr>
              <a:t>x 17 times</a:t>
            </a:r>
            <a:endParaRPr lang="en-US" altLang="en-US" sz="2600">
              <a:solidFill>
                <a:srgbClr val="FF0000"/>
              </a:solidFill>
            </a:endParaRPr>
          </a:p>
        </p:txBody>
      </p:sp>
      <p:sp>
        <p:nvSpPr>
          <p:cNvPr id="60425" name="Text Box 9">
            <a:extLst>
              <a:ext uri="{FF2B5EF4-FFF2-40B4-BE49-F238E27FC236}">
                <a16:creationId xmlns:a16="http://schemas.microsoft.com/office/drawing/2014/main" id="{6D580629-86AD-4C7D-9FE7-743D1F266F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12238" y="4724401"/>
            <a:ext cx="1581150" cy="885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600">
                <a:ea typeface="新細明體" panose="02020500000000000000" pitchFamily="18" charset="-120"/>
              </a:rPr>
              <a:t>5 random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600">
                <a:ea typeface="新細明體" panose="02020500000000000000" pitchFamily="18" charset="-120"/>
              </a:rPr>
              <a:t>agents</a:t>
            </a:r>
            <a:endParaRPr lang="en-US" altLang="en-US" sz="2600"/>
          </a:p>
        </p:txBody>
      </p:sp>
      <p:sp>
        <p:nvSpPr>
          <p:cNvPr id="60429" name="Text Box 13">
            <a:extLst>
              <a:ext uri="{FF2B5EF4-FFF2-40B4-BE49-F238E27FC236}">
                <a16:creationId xmlns:a16="http://schemas.microsoft.com/office/drawing/2014/main" id="{EB03702B-57D0-4050-BDE0-1DD6B24B6B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23351" y="5589589"/>
            <a:ext cx="1249363" cy="885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600">
                <a:ea typeface="新細明體" panose="02020500000000000000" pitchFamily="18" charset="-120"/>
              </a:rPr>
              <a:t>5 worst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600">
                <a:ea typeface="新細明體" panose="02020500000000000000" pitchFamily="18" charset="-120"/>
              </a:rPr>
              <a:t>agents</a:t>
            </a:r>
            <a:endParaRPr lang="en-US" altLang="en-US" sz="260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1167A2D-02C9-45A5-A757-9D73997E6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FEB5B-16A8-4DEE-BB2E-0D48B630DA04}" type="slidenum">
              <a:rPr lang="en-US" smtClean="0">
                <a:solidFill>
                  <a:schemeClr val="tx1"/>
                </a:solidFill>
              </a:rPr>
              <a:t>27</a:t>
            </a:fld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04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04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04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04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04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04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04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04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423" grpId="0"/>
      <p:bldP spid="60424" grpId="0"/>
      <p:bldP spid="60425" grpId="0"/>
      <p:bldP spid="6042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9" name="Picture 2" descr="wealthDis">
            <a:extLst>
              <a:ext uri="{FF2B5EF4-FFF2-40B4-BE49-F238E27FC236}">
                <a16:creationId xmlns:a16="http://schemas.microsoft.com/office/drawing/2014/main" id="{9151F9BB-CED0-4A1B-9980-4F3FFD61A9E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027238" y="476250"/>
            <a:ext cx="8208962" cy="6343650"/>
          </a:xfrm>
        </p:spPr>
      </p:pic>
      <p:sp>
        <p:nvSpPr>
          <p:cNvPr id="84997" name="AutoShape 5">
            <a:extLst>
              <a:ext uri="{FF2B5EF4-FFF2-40B4-BE49-F238E27FC236}">
                <a16:creationId xmlns:a16="http://schemas.microsoft.com/office/drawing/2014/main" id="{3F31EF84-0A0C-400F-9FA6-5139782B5F2B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4403726" y="4797425"/>
            <a:ext cx="504825" cy="395288"/>
          </a:xfrm>
          <a:prstGeom prst="rightArrow">
            <a:avLst>
              <a:gd name="adj1" fmla="val 59130"/>
              <a:gd name="adj2" fmla="val 61289"/>
            </a:avLst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/>
          </a:p>
        </p:txBody>
      </p:sp>
      <p:sp>
        <p:nvSpPr>
          <p:cNvPr id="84999" name="Text Box 7">
            <a:extLst>
              <a:ext uri="{FF2B5EF4-FFF2-40B4-BE49-F238E27FC236}">
                <a16:creationId xmlns:a16="http://schemas.microsoft.com/office/drawing/2014/main" id="{F4CD3809-8FF2-41AC-BC1D-C9718143F5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59151" y="2636838"/>
            <a:ext cx="1584325" cy="207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600">
                <a:ea typeface="新細明體" panose="02020500000000000000" pitchFamily="18" charset="-120"/>
              </a:rPr>
              <a:t>Wealth grows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600">
                <a:solidFill>
                  <a:srgbClr val="FF0000"/>
                </a:solidFill>
                <a:ea typeface="新細明體" panose="02020500000000000000" pitchFamily="18" charset="-120"/>
              </a:rPr>
              <a:t>slower</a:t>
            </a:r>
            <a:r>
              <a:rPr lang="en-US" altLang="zh-TW" sz="2600">
                <a:ea typeface="新細明體" panose="02020500000000000000" pitchFamily="18" charset="-120"/>
              </a:rPr>
              <a:t> than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600">
                <a:ea typeface="新細明體" panose="02020500000000000000" pitchFamily="18" charset="-120"/>
              </a:rPr>
              <a:t>inflation</a:t>
            </a:r>
            <a:endParaRPr lang="en-US" altLang="en-US" sz="2600"/>
          </a:p>
        </p:txBody>
      </p:sp>
      <p:sp>
        <p:nvSpPr>
          <p:cNvPr id="39942" name="Rectangle 9">
            <a:extLst>
              <a:ext uri="{FF2B5EF4-FFF2-40B4-BE49-F238E27FC236}">
                <a16:creationId xmlns:a16="http://schemas.microsoft.com/office/drawing/2014/main" id="{0F64B19D-55A6-4026-A7A9-45AEF1A5FE3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811338" y="457200"/>
            <a:ext cx="8686800" cy="1371600"/>
          </a:xfrm>
          <a:solidFill>
            <a:schemeClr val="bg1"/>
          </a:solidFill>
        </p:spPr>
        <p:txBody>
          <a:bodyPr/>
          <a:lstStyle/>
          <a:p>
            <a:pPr eaLnBrk="1" hangingPunct="1"/>
            <a:r>
              <a:rPr lang="en-US" altLang="zh-TW" b="1" dirty="0">
                <a:ea typeface="新細明體" panose="02020500000000000000" pitchFamily="18" charset="-120"/>
              </a:rPr>
              <a:t>Comparison with other models: </a:t>
            </a:r>
            <a:r>
              <a:rPr lang="en-US" altLang="zh-TW" dirty="0">
                <a:ea typeface="新細明體" panose="02020500000000000000" pitchFamily="18" charset="-120"/>
              </a:rPr>
              <a:t>% of gaining agents</a:t>
            </a:r>
            <a:endParaRPr lang="en-US" altLang="en-US" dirty="0"/>
          </a:p>
        </p:txBody>
      </p:sp>
      <p:sp>
        <p:nvSpPr>
          <p:cNvPr id="85004" name="Text Box 12">
            <a:extLst>
              <a:ext uri="{FF2B5EF4-FFF2-40B4-BE49-F238E27FC236}">
                <a16:creationId xmlns:a16="http://schemas.microsoft.com/office/drawing/2014/main" id="{4C4DDA4D-3C4B-4036-A330-3ABEBF23C8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24451" y="1808163"/>
            <a:ext cx="4067175" cy="366871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endParaRPr lang="en-US" altLang="en-US" sz="1800"/>
          </a:p>
          <a:p>
            <a:pPr>
              <a:spcBef>
                <a:spcPct val="50000"/>
              </a:spcBef>
              <a:buClrTx/>
              <a:buSzTx/>
              <a:buFontTx/>
              <a:buNone/>
            </a:pPr>
            <a:endParaRPr lang="en-US" altLang="en-US" sz="1800"/>
          </a:p>
          <a:p>
            <a:pPr>
              <a:spcBef>
                <a:spcPct val="50000"/>
              </a:spcBef>
              <a:buClrTx/>
              <a:buSzTx/>
              <a:buFontTx/>
              <a:buNone/>
            </a:pPr>
            <a:endParaRPr lang="en-US" altLang="en-US" sz="1800"/>
          </a:p>
          <a:p>
            <a:pPr>
              <a:spcBef>
                <a:spcPct val="50000"/>
              </a:spcBef>
              <a:buClrTx/>
              <a:buSzTx/>
              <a:buFontTx/>
              <a:buNone/>
            </a:pPr>
            <a:endParaRPr lang="en-US" altLang="en-US" sz="1800"/>
          </a:p>
          <a:p>
            <a:pPr>
              <a:spcBef>
                <a:spcPct val="50000"/>
              </a:spcBef>
              <a:buClrTx/>
              <a:buSzTx/>
              <a:buFontTx/>
              <a:buNone/>
            </a:pPr>
            <a:endParaRPr lang="en-US" altLang="en-US" sz="1800"/>
          </a:p>
          <a:p>
            <a:pPr>
              <a:spcBef>
                <a:spcPct val="50000"/>
              </a:spcBef>
              <a:buClrTx/>
              <a:buSzTx/>
              <a:buFontTx/>
              <a:buNone/>
            </a:pPr>
            <a:endParaRPr lang="en-US" altLang="en-US" sz="1800"/>
          </a:p>
          <a:p>
            <a:pPr>
              <a:spcBef>
                <a:spcPct val="50000"/>
              </a:spcBef>
              <a:buClrTx/>
              <a:buSzTx/>
              <a:buFontTx/>
              <a:buNone/>
            </a:pPr>
            <a:endParaRPr lang="en-US" altLang="en-US" sz="1800"/>
          </a:p>
          <a:p>
            <a:pPr>
              <a:spcBef>
                <a:spcPct val="50000"/>
              </a:spcBef>
              <a:buClrTx/>
              <a:buSzTx/>
              <a:buFontTx/>
              <a:buNone/>
            </a:pPr>
            <a:endParaRPr lang="en-US" altLang="en-US" sz="1800"/>
          </a:p>
          <a:p>
            <a:pPr>
              <a:spcBef>
                <a:spcPct val="50000"/>
              </a:spcBef>
              <a:buClrTx/>
              <a:buSzTx/>
              <a:buFontTx/>
              <a:buNone/>
            </a:pPr>
            <a:endParaRPr lang="en-US" altLang="en-US" sz="1800"/>
          </a:p>
        </p:txBody>
      </p:sp>
      <p:sp>
        <p:nvSpPr>
          <p:cNvPr id="84998" name="Text Box 6">
            <a:extLst>
              <a:ext uri="{FF2B5EF4-FFF2-40B4-BE49-F238E27FC236}">
                <a16:creationId xmlns:a16="http://schemas.microsoft.com/office/drawing/2014/main" id="{261FAE37-A1E7-4513-B325-CD9C571908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1650" y="4437063"/>
            <a:ext cx="2185988" cy="1282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600">
                <a:ea typeface="新細明體" panose="02020500000000000000" pitchFamily="18" charset="-120"/>
              </a:rPr>
              <a:t>Wealth grows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600">
                <a:solidFill>
                  <a:srgbClr val="FF0000"/>
                </a:solidFill>
                <a:ea typeface="新細明體" panose="02020500000000000000" pitchFamily="18" charset="-120"/>
              </a:rPr>
              <a:t>faster</a:t>
            </a:r>
            <a:r>
              <a:rPr lang="en-US" altLang="zh-TW" sz="2600">
                <a:ea typeface="新細明體" panose="02020500000000000000" pitchFamily="18" charset="-120"/>
              </a:rPr>
              <a:t> than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600">
                <a:ea typeface="新細明體" panose="02020500000000000000" pitchFamily="18" charset="-120"/>
              </a:rPr>
              <a:t>inflation</a:t>
            </a:r>
            <a:endParaRPr lang="en-US" altLang="en-US" sz="2600"/>
          </a:p>
        </p:txBody>
      </p:sp>
      <p:sp>
        <p:nvSpPr>
          <p:cNvPr id="85002" name="Text Box 10">
            <a:extLst>
              <a:ext uri="{FF2B5EF4-FFF2-40B4-BE49-F238E27FC236}">
                <a16:creationId xmlns:a16="http://schemas.microsoft.com/office/drawing/2014/main" id="{E53A0740-DFCA-436E-A0A9-E3840E595A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32400" y="4724401"/>
            <a:ext cx="1690688" cy="51911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2800">
                <a:sym typeface="Symbol" panose="05050102010706020507" pitchFamily="18" charset="2"/>
              </a:rPr>
              <a:t>      10%</a:t>
            </a:r>
          </a:p>
        </p:txBody>
      </p:sp>
      <p:sp>
        <p:nvSpPr>
          <p:cNvPr id="84996" name="AutoShape 4">
            <a:extLst>
              <a:ext uri="{FF2B5EF4-FFF2-40B4-BE49-F238E27FC236}">
                <a16:creationId xmlns:a16="http://schemas.microsoft.com/office/drawing/2014/main" id="{7DE60218-C526-4408-8681-9B855CD5AD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32401" y="4797425"/>
            <a:ext cx="468313" cy="395288"/>
          </a:xfrm>
          <a:prstGeom prst="rightArrow">
            <a:avLst>
              <a:gd name="adj1" fmla="val 59130"/>
              <a:gd name="adj2" fmla="val 56856"/>
            </a:avLst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B0BBF35-C434-46EC-A393-38A1B0FA0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FEB5B-16A8-4DEE-BB2E-0D48B630DA04}" type="slidenum">
              <a:rPr lang="en-US" smtClean="0">
                <a:solidFill>
                  <a:schemeClr val="tx1"/>
                </a:solidFill>
              </a:rPr>
              <a:t>28</a:t>
            </a:fld>
            <a:endParaRPr 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49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849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849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849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850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5" dur="500"/>
                                        <p:tgtEl>
                                          <p:spTgt spid="850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999" grpId="0"/>
      <p:bldP spid="85004" grpId="0" animBg="1"/>
      <p:bldP spid="84998" grpId="0"/>
      <p:bldP spid="85002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3" name="Rectangle 2">
            <a:extLst>
              <a:ext uri="{FF2B5EF4-FFF2-40B4-BE49-F238E27FC236}">
                <a16:creationId xmlns:a16="http://schemas.microsoft.com/office/drawing/2014/main" id="{A20A04EC-20CC-4C7F-A170-99C08AA2A84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81200" y="115888"/>
            <a:ext cx="8229600" cy="1371600"/>
          </a:xfrm>
        </p:spPr>
        <p:txBody>
          <a:bodyPr/>
          <a:lstStyle/>
          <a:p>
            <a:pPr algn="ctr" eaLnBrk="1" hangingPunct="1"/>
            <a:r>
              <a:rPr lang="en-US" altLang="en-US" b="1" dirty="0"/>
              <a:t>Comparison</a:t>
            </a:r>
          </a:p>
        </p:txBody>
      </p:sp>
      <p:graphicFrame>
        <p:nvGraphicFramePr>
          <p:cNvPr id="103484" name="Group 60">
            <a:extLst>
              <a:ext uri="{FF2B5EF4-FFF2-40B4-BE49-F238E27FC236}">
                <a16:creationId xmlns:a16="http://schemas.microsoft.com/office/drawing/2014/main" id="{93918326-3EE3-42E2-BC31-B2CF14D4FF8B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981200" y="1271589"/>
          <a:ext cx="8229600" cy="4821236"/>
        </p:xfrm>
        <a:graphic>
          <a:graphicData uri="http://schemas.openxmlformats.org/drawingml/2006/table">
            <a:tbl>
              <a:tblPr/>
              <a:tblGrid>
                <a:gridCol w="1774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84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77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4623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4623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04146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T="45723" marB="45723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Wealth Game</a:t>
                      </a:r>
                    </a:p>
                  </a:txBody>
                  <a:tcPr marT="45723" marB="45723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Minority Game</a:t>
                      </a:r>
                    </a:p>
                  </a:txBody>
                  <a:tcPr marT="45723" marB="45723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$-Game</a:t>
                      </a:r>
                    </a:p>
                  </a:txBody>
                  <a:tcPr marT="45723" marB="45723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Majority Game</a:t>
                      </a:r>
                    </a:p>
                  </a:txBody>
                  <a:tcPr marT="45723" marB="45723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44942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Average wealth</a:t>
                      </a:r>
                    </a:p>
                  </a:txBody>
                  <a:tcPr marT="45723" marB="45723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1.85</a:t>
                      </a:r>
                    </a:p>
                  </a:txBody>
                  <a:tcPr marT="45723" marB="45723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sym typeface="Symbol" panose="05050102010706020507" pitchFamily="18" charset="2"/>
                        </a:rPr>
                        <a:t>1.47</a:t>
                      </a:r>
                    </a:p>
                  </a:txBody>
                  <a:tcPr marT="45723" marB="45723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1.40</a:t>
                      </a:r>
                    </a:p>
                  </a:txBody>
                  <a:tcPr marT="45723" marB="45723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1.31</a:t>
                      </a:r>
                    </a:p>
                  </a:txBody>
                  <a:tcPr marT="45723" marB="45723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44942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% gaining agents</a:t>
                      </a:r>
                    </a:p>
                  </a:txBody>
                  <a:tcPr marT="45723" marB="45723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10.4</a:t>
                      </a:r>
                    </a:p>
                  </a:txBody>
                  <a:tcPr marT="45723" marB="45723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8.68</a:t>
                      </a:r>
                    </a:p>
                  </a:txBody>
                  <a:tcPr marT="45723" marB="45723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6.40</a:t>
                      </a:r>
                    </a:p>
                  </a:txBody>
                  <a:tcPr marT="45723" marB="45723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5.45</a:t>
                      </a:r>
                    </a:p>
                  </a:txBody>
                  <a:tcPr marT="45723" marB="45723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44942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Worst wealth</a:t>
                      </a:r>
                    </a:p>
                  </a:txBody>
                  <a:tcPr marT="45723" marB="45723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0.13</a:t>
                      </a:r>
                    </a:p>
                  </a:txBody>
                  <a:tcPr marT="45723" marB="45723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0.13</a:t>
                      </a:r>
                    </a:p>
                  </a:txBody>
                  <a:tcPr marT="45723" marB="45723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0.13</a:t>
                      </a:r>
                    </a:p>
                  </a:txBody>
                  <a:tcPr marT="45723" marB="45723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0.12</a:t>
                      </a:r>
                    </a:p>
                  </a:txBody>
                  <a:tcPr marT="45723" marB="45723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44942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Best wealth</a:t>
                      </a:r>
                    </a:p>
                  </a:txBody>
                  <a:tcPr marT="45723" marB="45723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11.16</a:t>
                      </a:r>
                    </a:p>
                  </a:txBody>
                  <a:tcPr marT="45723" marB="45723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17.15</a:t>
                      </a:r>
                    </a:p>
                  </a:txBody>
                  <a:tcPr marT="45723" marB="45723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11.13</a:t>
                      </a:r>
                    </a:p>
                  </a:txBody>
                  <a:tcPr marT="45723" marB="45723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10.88</a:t>
                      </a:r>
                    </a:p>
                  </a:txBody>
                  <a:tcPr marT="45723" marB="45723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03453" name="Oval 29">
            <a:extLst>
              <a:ext uri="{FF2B5EF4-FFF2-40B4-BE49-F238E27FC236}">
                <a16:creationId xmlns:a16="http://schemas.microsoft.com/office/drawing/2014/main" id="{1B810CDB-DBDC-45DE-8E8A-E65B3BAFF9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63976" y="2420939"/>
            <a:ext cx="1331913" cy="720725"/>
          </a:xfrm>
          <a:prstGeom prst="ellipse">
            <a:avLst/>
          </a:prstGeom>
          <a:noFill/>
          <a:ln w="76200" cap="rnd">
            <a:solidFill>
              <a:srgbClr val="FF000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/>
          </a:p>
        </p:txBody>
      </p:sp>
      <p:sp>
        <p:nvSpPr>
          <p:cNvPr id="103454" name="Oval 30">
            <a:extLst>
              <a:ext uri="{FF2B5EF4-FFF2-40B4-BE49-F238E27FC236}">
                <a16:creationId xmlns:a16="http://schemas.microsoft.com/office/drawing/2014/main" id="{733BF928-0D42-462A-968E-193AB06D05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27463" y="3357564"/>
            <a:ext cx="1331912" cy="720725"/>
          </a:xfrm>
          <a:prstGeom prst="ellipse">
            <a:avLst/>
          </a:prstGeom>
          <a:noFill/>
          <a:ln w="76200" cap="rnd">
            <a:solidFill>
              <a:srgbClr val="FF000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/>
          </a:p>
        </p:txBody>
      </p:sp>
      <p:sp>
        <p:nvSpPr>
          <p:cNvPr id="103482" name="Oval 58">
            <a:extLst>
              <a:ext uri="{FF2B5EF4-FFF2-40B4-BE49-F238E27FC236}">
                <a16:creationId xmlns:a16="http://schemas.microsoft.com/office/drawing/2014/main" id="{D6F3EF36-E6F8-4077-8DFC-BD5FE465F6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48301" y="5264151"/>
            <a:ext cx="1331913" cy="720725"/>
          </a:xfrm>
          <a:prstGeom prst="ellipse">
            <a:avLst/>
          </a:prstGeom>
          <a:noFill/>
          <a:ln w="76200" cap="rnd">
            <a:solidFill>
              <a:srgbClr val="FF000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D8EC5E9-1BC1-4101-A3E0-17261E91D98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7884755-19F1-4F9F-A5AA-9C2CE583FFE4}" type="slidenum">
              <a:rPr lang="en-US" altLang="en-US" smtClean="0">
                <a:solidFill>
                  <a:schemeClr val="tx1"/>
                </a:solidFill>
              </a:rPr>
              <a:pPr>
                <a:defRPr/>
              </a:pPr>
              <a:t>29</a:t>
            </a:fld>
            <a:endParaRPr lang="en-US" alt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34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34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03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6" descr="group">
            <a:extLst>
              <a:ext uri="{FF2B5EF4-FFF2-40B4-BE49-F238E27FC236}">
                <a16:creationId xmlns:a16="http://schemas.microsoft.com/office/drawing/2014/main" id="{3D4C8CA0-CD2D-4994-9E44-FDEF27803C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13" t="25000" r="26805" b="45833"/>
          <a:stretch>
            <a:fillRect/>
          </a:stretch>
        </p:blipFill>
        <p:spPr bwMode="auto">
          <a:xfrm>
            <a:off x="1500187" y="1557338"/>
            <a:ext cx="9204326" cy="328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43" name="Oval 15">
            <a:extLst>
              <a:ext uri="{FF2B5EF4-FFF2-40B4-BE49-F238E27FC236}">
                <a16:creationId xmlns:a16="http://schemas.microsoft.com/office/drawing/2014/main" id="{6A1229C5-FB76-434D-971F-2A2189E619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0600" y="3500438"/>
            <a:ext cx="971550" cy="1116012"/>
          </a:xfrm>
          <a:prstGeom prst="ellipse">
            <a:avLst/>
          </a:prstGeom>
          <a:noFill/>
          <a:ln w="76200">
            <a:solidFill>
              <a:srgbClr val="FFFF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/>
          </a:p>
        </p:txBody>
      </p:sp>
      <p:sp>
        <p:nvSpPr>
          <p:cNvPr id="5125" name="Rectangle 17">
            <a:extLst>
              <a:ext uri="{FF2B5EF4-FFF2-40B4-BE49-F238E27FC236}">
                <a16:creationId xmlns:a16="http://schemas.microsoft.com/office/drawing/2014/main" id="{86B8E4A5-A8EC-430A-8A65-F389406AF18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862138" y="457201"/>
            <a:ext cx="8229600" cy="847725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 eaLnBrk="1" hangingPunct="1"/>
            <a:r>
              <a:rPr lang="en-US" altLang="en-US" b="1"/>
              <a:t>Group Outing, 1 January 2007</a:t>
            </a:r>
          </a:p>
        </p:txBody>
      </p:sp>
      <p:sp>
        <p:nvSpPr>
          <p:cNvPr id="22547" name="Oval 19">
            <a:extLst>
              <a:ext uri="{FF2B5EF4-FFF2-40B4-BE49-F238E27FC236}">
                <a16:creationId xmlns:a16="http://schemas.microsoft.com/office/drawing/2014/main" id="{61642DD4-BECD-4F7E-BC34-2F69892FEB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24113" y="2744788"/>
            <a:ext cx="971550" cy="1116012"/>
          </a:xfrm>
          <a:prstGeom prst="ellipse">
            <a:avLst/>
          </a:prstGeom>
          <a:noFill/>
          <a:ln w="76200">
            <a:solidFill>
              <a:srgbClr val="FFFF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/>
          </a:p>
        </p:txBody>
      </p:sp>
      <p:sp>
        <p:nvSpPr>
          <p:cNvPr id="22548" name="Oval 20">
            <a:extLst>
              <a:ext uri="{FF2B5EF4-FFF2-40B4-BE49-F238E27FC236}">
                <a16:creationId xmlns:a16="http://schemas.microsoft.com/office/drawing/2014/main" id="{D0447A17-7A89-4A36-96A2-F75541DE9D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52900" y="2457451"/>
            <a:ext cx="971550" cy="1116013"/>
          </a:xfrm>
          <a:prstGeom prst="ellipse">
            <a:avLst/>
          </a:prstGeom>
          <a:noFill/>
          <a:ln w="76200">
            <a:solidFill>
              <a:srgbClr val="FFFF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/>
          </a:p>
        </p:txBody>
      </p:sp>
      <p:sp>
        <p:nvSpPr>
          <p:cNvPr id="22549" name="Text Box 21">
            <a:extLst>
              <a:ext uri="{FF2B5EF4-FFF2-40B4-BE49-F238E27FC236}">
                <a16:creationId xmlns:a16="http://schemas.microsoft.com/office/drawing/2014/main" id="{9CB001EC-EC2A-46FD-ABE8-194BBA1EEA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03726" y="5862638"/>
            <a:ext cx="1871663" cy="519112"/>
          </a:xfrm>
          <a:prstGeom prst="rect">
            <a:avLst/>
          </a:prstGeom>
          <a:solidFill>
            <a:srgbClr val="0033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2800">
                <a:solidFill>
                  <a:srgbClr val="FFFF00"/>
                </a:solidFill>
              </a:rPr>
              <a:t>Yeung</a:t>
            </a:r>
          </a:p>
        </p:txBody>
      </p:sp>
      <p:sp>
        <p:nvSpPr>
          <p:cNvPr id="22550" name="Text Box 22">
            <a:extLst>
              <a:ext uri="{FF2B5EF4-FFF2-40B4-BE49-F238E27FC236}">
                <a16:creationId xmlns:a16="http://schemas.microsoft.com/office/drawing/2014/main" id="{8E83720C-56E2-48EE-A276-5DDE0D3431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27238" y="5573713"/>
            <a:ext cx="1871662" cy="519112"/>
          </a:xfrm>
          <a:prstGeom prst="rect">
            <a:avLst/>
          </a:prstGeom>
          <a:solidFill>
            <a:srgbClr val="0033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2800">
                <a:solidFill>
                  <a:srgbClr val="FFFF00"/>
                </a:solidFill>
              </a:rPr>
              <a:t>Wong</a:t>
            </a:r>
          </a:p>
        </p:txBody>
      </p:sp>
      <p:sp>
        <p:nvSpPr>
          <p:cNvPr id="22551" name="Text Box 23">
            <a:extLst>
              <a:ext uri="{FF2B5EF4-FFF2-40B4-BE49-F238E27FC236}">
                <a16:creationId xmlns:a16="http://schemas.microsoft.com/office/drawing/2014/main" id="{646847A5-0A3D-4613-8006-486289152B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92538" y="4905376"/>
            <a:ext cx="1871662" cy="519113"/>
          </a:xfrm>
          <a:prstGeom prst="rect">
            <a:avLst/>
          </a:prstGeom>
          <a:solidFill>
            <a:srgbClr val="0033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2800">
                <a:solidFill>
                  <a:srgbClr val="FFFF00"/>
                </a:solidFill>
              </a:rPr>
              <a:t>Zhang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87DF480-D935-47F5-ACE5-FA27AF69E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FEB5B-16A8-4DEE-BB2E-0D48B630DA04}" type="slidenum">
              <a:rPr lang="en-US" smtClean="0">
                <a:solidFill>
                  <a:schemeClr val="tx1"/>
                </a:solidFill>
              </a:rPr>
              <a:t>3</a:t>
            </a:fld>
            <a:endParaRPr 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25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2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25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2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225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225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49" grpId="0" animBg="1"/>
      <p:bldP spid="22550" grpId="0" animBg="1"/>
      <p:bldP spid="22551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5" name="Picture 24">
            <a:extLst>
              <a:ext uri="{FF2B5EF4-FFF2-40B4-BE49-F238E27FC236}">
                <a16:creationId xmlns:a16="http://schemas.microsoft.com/office/drawing/2014/main" id="{96640EF8-8A6C-48E6-9A9F-3E892408FF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1125" y="1092201"/>
            <a:ext cx="9359900" cy="5757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036" name="Rectangle 2">
            <a:extLst>
              <a:ext uri="{FF2B5EF4-FFF2-40B4-BE49-F238E27FC236}">
                <a16:creationId xmlns:a16="http://schemas.microsoft.com/office/drawing/2014/main" id="{D56E7BCA-033E-4F91-BA39-0A4B7C2FFCD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739900" y="225425"/>
            <a:ext cx="8686800" cy="1042988"/>
          </a:xfrm>
        </p:spPr>
        <p:txBody>
          <a:bodyPr/>
          <a:lstStyle/>
          <a:p>
            <a:pPr algn="ctr" eaLnBrk="1" hangingPunct="1"/>
            <a:r>
              <a:rPr lang="en-US" altLang="en-US" b="1" dirty="0"/>
              <a:t>Trendy Period (2003-2007)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C9E40D4-524F-4C25-9EF6-71F841F5AB9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7884755-19F1-4F9F-A5AA-9C2CE583FFE4}" type="slidenum">
              <a:rPr lang="en-US" altLang="en-US" smtClean="0">
                <a:solidFill>
                  <a:schemeClr val="tx1"/>
                </a:solidFill>
              </a:rPr>
              <a:pPr>
                <a:defRPr/>
              </a:pPr>
              <a:t>30</a:t>
            </a:fld>
            <a:endParaRPr lang="en-US" alt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>
    <p:blinds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9" name="Rectangle 3">
            <a:extLst>
              <a:ext uri="{FF2B5EF4-FFF2-40B4-BE49-F238E27FC236}">
                <a16:creationId xmlns:a16="http://schemas.microsoft.com/office/drawing/2014/main" id="{4A282A30-CB9D-46CD-8B07-A9773FC193E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703388" y="225425"/>
            <a:ext cx="8712200" cy="1042988"/>
          </a:xfrm>
        </p:spPr>
        <p:txBody>
          <a:bodyPr/>
          <a:lstStyle/>
          <a:p>
            <a:pPr algn="ctr" eaLnBrk="1" hangingPunct="1"/>
            <a:r>
              <a:rPr lang="en-US" altLang="en-US" b="1" dirty="0"/>
              <a:t>Trendy Period: Wealth Distribution</a:t>
            </a:r>
          </a:p>
        </p:txBody>
      </p:sp>
      <p:pic>
        <p:nvPicPr>
          <p:cNvPr id="45060" name="Picture 4">
            <a:extLst>
              <a:ext uri="{FF2B5EF4-FFF2-40B4-BE49-F238E27FC236}">
                <a16:creationId xmlns:a16="http://schemas.microsoft.com/office/drawing/2014/main" id="{F5470417-BE36-46BE-B009-528AC53319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6062" y="1125538"/>
            <a:ext cx="9259888" cy="5694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6537911-673B-46DB-8118-4A2BFDBEDDA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7884755-19F1-4F9F-A5AA-9C2CE583FFE4}" type="slidenum">
              <a:rPr lang="en-US" altLang="en-US" smtClean="0">
                <a:solidFill>
                  <a:schemeClr val="tx1"/>
                </a:solidFill>
              </a:rPr>
              <a:pPr>
                <a:defRPr/>
              </a:pPr>
              <a:t>31</a:t>
            </a:fld>
            <a:endParaRPr lang="en-US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>
    <p:blinds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3" name="Rectangle 2">
            <a:extLst>
              <a:ext uri="{FF2B5EF4-FFF2-40B4-BE49-F238E27FC236}">
                <a16:creationId xmlns:a16="http://schemas.microsoft.com/office/drawing/2014/main" id="{8D708758-C7B8-4654-90EB-9BC21246A45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81200" y="115889"/>
            <a:ext cx="8229600" cy="1152525"/>
          </a:xfrm>
        </p:spPr>
        <p:txBody>
          <a:bodyPr/>
          <a:lstStyle/>
          <a:p>
            <a:pPr algn="ctr" eaLnBrk="1" hangingPunct="1"/>
            <a:r>
              <a:rPr lang="en-US" altLang="en-US" b="1" dirty="0"/>
              <a:t>Trendy Period: Comparison</a:t>
            </a:r>
          </a:p>
        </p:txBody>
      </p:sp>
      <p:graphicFrame>
        <p:nvGraphicFramePr>
          <p:cNvPr id="109634" name="Group 66">
            <a:extLst>
              <a:ext uri="{FF2B5EF4-FFF2-40B4-BE49-F238E27FC236}">
                <a16:creationId xmlns:a16="http://schemas.microsoft.com/office/drawing/2014/main" id="{D29A9231-2BBE-43AA-8638-2FCE45BFECA4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774825" y="1085850"/>
          <a:ext cx="8605838" cy="5765800"/>
        </p:xfrm>
        <a:graphic>
          <a:graphicData uri="http://schemas.openxmlformats.org/drawingml/2006/table">
            <a:tbl>
              <a:tblPr/>
              <a:tblGrid>
                <a:gridCol w="1981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557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2083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192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2878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0414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Wealth Game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Minority Game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$-Game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Majority Game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75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Average wealth</a:t>
                      </a: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2.82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sym typeface="Symbol" panose="05050102010706020507" pitchFamily="18" charset="2"/>
                        </a:rPr>
                        <a:t>2.03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2.48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2.49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87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% gaining agents</a:t>
                      </a: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0.001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87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Worst wealth</a:t>
                      </a: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0.88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0.88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0.87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0.87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87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% bankruptcy</a:t>
                      </a: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87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Best wealth</a:t>
                      </a: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4.38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4.42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4.43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5.01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09609" name="Oval 41">
            <a:extLst>
              <a:ext uri="{FF2B5EF4-FFF2-40B4-BE49-F238E27FC236}">
                <a16:creationId xmlns:a16="http://schemas.microsoft.com/office/drawing/2014/main" id="{DE126EE6-CFA9-4390-8AEA-7FCC83C516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63976" y="2241551"/>
            <a:ext cx="1331913" cy="720725"/>
          </a:xfrm>
          <a:prstGeom prst="ellipse">
            <a:avLst/>
          </a:prstGeom>
          <a:noFill/>
          <a:ln w="76200" cap="rnd">
            <a:solidFill>
              <a:srgbClr val="FF000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/>
          </a:p>
        </p:txBody>
      </p:sp>
      <p:sp>
        <p:nvSpPr>
          <p:cNvPr id="109611" name="Oval 43">
            <a:extLst>
              <a:ext uri="{FF2B5EF4-FFF2-40B4-BE49-F238E27FC236}">
                <a16:creationId xmlns:a16="http://schemas.microsoft.com/office/drawing/2014/main" id="{59F43F7D-5D0B-450A-8FE5-DFC5880976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32851" y="6021389"/>
            <a:ext cx="1331913" cy="720725"/>
          </a:xfrm>
          <a:prstGeom prst="ellipse">
            <a:avLst/>
          </a:prstGeom>
          <a:noFill/>
          <a:ln w="76200" cap="rnd">
            <a:solidFill>
              <a:srgbClr val="FF000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/>
          </a:p>
        </p:txBody>
      </p:sp>
      <p:sp>
        <p:nvSpPr>
          <p:cNvPr id="109635" name="Oval 67">
            <a:extLst>
              <a:ext uri="{FF2B5EF4-FFF2-40B4-BE49-F238E27FC236}">
                <a16:creationId xmlns:a16="http://schemas.microsoft.com/office/drawing/2014/main" id="{16A6DB93-CEA6-494F-B810-5C8016085E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56251" y="2241551"/>
            <a:ext cx="1331913" cy="720725"/>
          </a:xfrm>
          <a:prstGeom prst="ellipse">
            <a:avLst/>
          </a:prstGeom>
          <a:noFill/>
          <a:ln w="76200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9B4F130-9E8F-44D6-B038-0CFCFFD8865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7884755-19F1-4F9F-A5AA-9C2CE583FFE4}" type="slidenum">
              <a:rPr lang="en-US" altLang="en-US" smtClean="0">
                <a:solidFill>
                  <a:schemeClr val="tx1"/>
                </a:solidFill>
              </a:rPr>
              <a:pPr>
                <a:defRPr/>
              </a:pPr>
              <a:t>32</a:t>
            </a:fld>
            <a:endParaRPr lang="en-US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96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096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096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7" name="Rectangle 3">
            <a:extLst>
              <a:ext uri="{FF2B5EF4-FFF2-40B4-BE49-F238E27FC236}">
                <a16:creationId xmlns:a16="http://schemas.microsoft.com/office/drawing/2014/main" id="{04134413-4945-490F-B0A5-3BD1F3245F3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739900" y="225425"/>
            <a:ext cx="8686800" cy="1042988"/>
          </a:xfrm>
        </p:spPr>
        <p:txBody>
          <a:bodyPr/>
          <a:lstStyle/>
          <a:p>
            <a:pPr algn="ctr" eaLnBrk="1" hangingPunct="1"/>
            <a:r>
              <a:rPr lang="en-US" altLang="en-US" b="1" dirty="0"/>
              <a:t>Rugged Period (1996-2001)</a:t>
            </a:r>
          </a:p>
        </p:txBody>
      </p:sp>
      <p:pic>
        <p:nvPicPr>
          <p:cNvPr id="47108" name="Picture 4">
            <a:extLst>
              <a:ext uri="{FF2B5EF4-FFF2-40B4-BE49-F238E27FC236}">
                <a16:creationId xmlns:a16="http://schemas.microsoft.com/office/drawing/2014/main" id="{FE956C74-C157-4AC9-A693-80FD283BB2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1137" y="1082676"/>
            <a:ext cx="9259888" cy="5694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79001F5-9A07-4A39-AB3D-3B804349F67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7884755-19F1-4F9F-A5AA-9C2CE583FFE4}" type="slidenum">
              <a:rPr lang="en-US" altLang="en-US" smtClean="0">
                <a:solidFill>
                  <a:schemeClr val="tx1"/>
                </a:solidFill>
              </a:rPr>
              <a:pPr>
                <a:defRPr/>
              </a:pPr>
              <a:t>33</a:t>
            </a:fld>
            <a:endParaRPr lang="en-US" alt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>
    <p:blinds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1" name="Rectangle 2">
            <a:extLst>
              <a:ext uri="{FF2B5EF4-FFF2-40B4-BE49-F238E27FC236}">
                <a16:creationId xmlns:a16="http://schemas.microsoft.com/office/drawing/2014/main" id="{4A94C287-81CB-4D3B-8384-6E6EE6A2A6C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703388" y="225425"/>
            <a:ext cx="8712200" cy="1042988"/>
          </a:xfrm>
        </p:spPr>
        <p:txBody>
          <a:bodyPr/>
          <a:lstStyle/>
          <a:p>
            <a:pPr algn="ctr" eaLnBrk="1" hangingPunct="1"/>
            <a:r>
              <a:rPr lang="en-US" altLang="en-US" sz="4000" b="1" dirty="0"/>
              <a:t>Rugged Period: Wealth Distribution</a:t>
            </a:r>
          </a:p>
        </p:txBody>
      </p:sp>
      <p:pic>
        <p:nvPicPr>
          <p:cNvPr id="48132" name="Picture 4">
            <a:extLst>
              <a:ext uri="{FF2B5EF4-FFF2-40B4-BE49-F238E27FC236}">
                <a16:creationId xmlns:a16="http://schemas.microsoft.com/office/drawing/2014/main" id="{56DD36F0-896B-434A-8B47-6DA9A38395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1137" y="1020763"/>
            <a:ext cx="9259888" cy="5694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3A51A45-712A-4E04-93AD-2B065CF6263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7884755-19F1-4F9F-A5AA-9C2CE583FFE4}" type="slidenum">
              <a:rPr lang="en-US" altLang="en-US" smtClean="0">
                <a:solidFill>
                  <a:schemeClr val="tx1"/>
                </a:solidFill>
              </a:rPr>
              <a:pPr>
                <a:defRPr/>
              </a:pPr>
              <a:t>34</a:t>
            </a:fld>
            <a:endParaRPr lang="en-US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>
    <p:blinds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5" name="Rectangle 2">
            <a:extLst>
              <a:ext uri="{FF2B5EF4-FFF2-40B4-BE49-F238E27FC236}">
                <a16:creationId xmlns:a16="http://schemas.microsoft.com/office/drawing/2014/main" id="{07F613FF-D7D0-454C-973F-2DBE1802748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81200" y="115889"/>
            <a:ext cx="8229600" cy="1152525"/>
          </a:xfrm>
        </p:spPr>
        <p:txBody>
          <a:bodyPr/>
          <a:lstStyle/>
          <a:p>
            <a:pPr algn="ctr" eaLnBrk="1" hangingPunct="1"/>
            <a:r>
              <a:rPr lang="en-US" altLang="en-US" b="1" dirty="0"/>
              <a:t>Rugged Period: Comparison</a:t>
            </a:r>
          </a:p>
        </p:txBody>
      </p:sp>
      <p:graphicFrame>
        <p:nvGraphicFramePr>
          <p:cNvPr id="112643" name="Group 3">
            <a:extLst>
              <a:ext uri="{FF2B5EF4-FFF2-40B4-BE49-F238E27FC236}">
                <a16:creationId xmlns:a16="http://schemas.microsoft.com/office/drawing/2014/main" id="{487FB7C1-C5A9-4514-8FF2-B70BE5C522D7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774825" y="1085850"/>
          <a:ext cx="8605838" cy="5765800"/>
        </p:xfrm>
        <a:graphic>
          <a:graphicData uri="http://schemas.openxmlformats.org/drawingml/2006/table">
            <a:tbl>
              <a:tblPr/>
              <a:tblGrid>
                <a:gridCol w="1981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557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2083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192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2878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0414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Wealth Game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Minority Game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$-Game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Majority Game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75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Average wealth</a:t>
                      </a: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3.46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sym typeface="Symbol" panose="05050102010706020507" pitchFamily="18" charset="2"/>
                        </a:rPr>
                        <a:t>4.02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3.61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3.70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87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% gaining agents</a:t>
                      </a: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13.0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26.3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21.4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19.8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87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Worst wealth</a:t>
                      </a: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0.91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1.12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0.99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0.66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87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% bankruptcy</a:t>
                      </a: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87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Best wealth</a:t>
                      </a: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10.8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17.2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10.7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11.5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12687" name="Oval 47">
            <a:extLst>
              <a:ext uri="{FF2B5EF4-FFF2-40B4-BE49-F238E27FC236}">
                <a16:creationId xmlns:a16="http://schemas.microsoft.com/office/drawing/2014/main" id="{C2B08150-6FB1-4444-8282-014FC472AD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19738" y="2205039"/>
            <a:ext cx="1331912" cy="720725"/>
          </a:xfrm>
          <a:prstGeom prst="ellipse">
            <a:avLst/>
          </a:prstGeom>
          <a:noFill/>
          <a:ln w="76200" cap="rnd">
            <a:solidFill>
              <a:srgbClr val="FF000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/>
          </a:p>
        </p:txBody>
      </p:sp>
      <p:sp>
        <p:nvSpPr>
          <p:cNvPr id="112688" name="Oval 48">
            <a:extLst>
              <a:ext uri="{FF2B5EF4-FFF2-40B4-BE49-F238E27FC236}">
                <a16:creationId xmlns:a16="http://schemas.microsoft.com/office/drawing/2014/main" id="{444F057B-B3FD-4F23-8642-D36C97554A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56251" y="6021389"/>
            <a:ext cx="1331913" cy="720725"/>
          </a:xfrm>
          <a:prstGeom prst="ellipse">
            <a:avLst/>
          </a:prstGeom>
          <a:noFill/>
          <a:ln w="76200" cap="rnd">
            <a:solidFill>
              <a:srgbClr val="FF000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/>
          </a:p>
        </p:txBody>
      </p:sp>
      <p:sp>
        <p:nvSpPr>
          <p:cNvPr id="112689" name="Oval 49">
            <a:extLst>
              <a:ext uri="{FF2B5EF4-FFF2-40B4-BE49-F238E27FC236}">
                <a16:creationId xmlns:a16="http://schemas.microsoft.com/office/drawing/2014/main" id="{181E9A22-6201-4C3D-A6C4-5938C3907E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56251" y="3176589"/>
            <a:ext cx="1331913" cy="720725"/>
          </a:xfrm>
          <a:prstGeom prst="ellipse">
            <a:avLst/>
          </a:prstGeom>
          <a:noFill/>
          <a:ln w="76200" cap="rnd">
            <a:solidFill>
              <a:srgbClr val="FF000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/>
          </a:p>
        </p:txBody>
      </p:sp>
      <p:sp>
        <p:nvSpPr>
          <p:cNvPr id="112690" name="Oval 50">
            <a:extLst>
              <a:ext uri="{FF2B5EF4-FFF2-40B4-BE49-F238E27FC236}">
                <a16:creationId xmlns:a16="http://schemas.microsoft.com/office/drawing/2014/main" id="{1750AE04-35BB-4083-880A-B36BE1E308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56251" y="4113214"/>
            <a:ext cx="1331913" cy="720725"/>
          </a:xfrm>
          <a:prstGeom prst="ellipse">
            <a:avLst/>
          </a:prstGeom>
          <a:noFill/>
          <a:ln w="76200" cap="rnd">
            <a:solidFill>
              <a:srgbClr val="FF000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/>
          </a:p>
        </p:txBody>
      </p:sp>
      <p:sp>
        <p:nvSpPr>
          <p:cNvPr id="112691" name="Oval 51">
            <a:extLst>
              <a:ext uri="{FF2B5EF4-FFF2-40B4-BE49-F238E27FC236}">
                <a16:creationId xmlns:a16="http://schemas.microsoft.com/office/drawing/2014/main" id="{94C6C3ED-5DC4-40C5-AF71-4958587D3C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00488" y="2241551"/>
            <a:ext cx="1331912" cy="720725"/>
          </a:xfrm>
          <a:prstGeom prst="ellipse">
            <a:avLst/>
          </a:prstGeom>
          <a:noFill/>
          <a:ln w="76200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/>
          </a:p>
        </p:txBody>
      </p:sp>
      <p:sp>
        <p:nvSpPr>
          <p:cNvPr id="112692" name="Oval 52">
            <a:extLst>
              <a:ext uri="{FF2B5EF4-FFF2-40B4-BE49-F238E27FC236}">
                <a16:creationId xmlns:a16="http://schemas.microsoft.com/office/drawing/2014/main" id="{17998975-BE5C-4996-B12B-77397CB684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00488" y="3176589"/>
            <a:ext cx="1331912" cy="720725"/>
          </a:xfrm>
          <a:prstGeom prst="ellipse">
            <a:avLst/>
          </a:prstGeom>
          <a:noFill/>
          <a:ln w="76200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/>
          </a:p>
        </p:txBody>
      </p:sp>
      <p:sp>
        <p:nvSpPr>
          <p:cNvPr id="112693" name="Oval 53">
            <a:extLst>
              <a:ext uri="{FF2B5EF4-FFF2-40B4-BE49-F238E27FC236}">
                <a16:creationId xmlns:a16="http://schemas.microsoft.com/office/drawing/2014/main" id="{F7C230B2-30F5-4F61-B838-6E3241208B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00488" y="4113214"/>
            <a:ext cx="1331912" cy="720725"/>
          </a:xfrm>
          <a:prstGeom prst="ellipse">
            <a:avLst/>
          </a:prstGeom>
          <a:noFill/>
          <a:ln w="76200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B62CE27-E3E6-4915-A341-C37EB7CD478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7884755-19F1-4F9F-A5AA-9C2CE583FFE4}" type="slidenum">
              <a:rPr lang="en-US" altLang="en-US" smtClean="0">
                <a:solidFill>
                  <a:schemeClr val="tx1"/>
                </a:solidFill>
              </a:rPr>
              <a:pPr>
                <a:defRPr/>
              </a:pPr>
              <a:t>35</a:t>
            </a:fld>
            <a:endParaRPr lang="en-US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2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126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126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126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126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126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126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9" name="Rectangle 2">
            <a:extLst>
              <a:ext uri="{FF2B5EF4-FFF2-40B4-BE49-F238E27FC236}">
                <a16:creationId xmlns:a16="http://schemas.microsoft.com/office/drawing/2014/main" id="{07CDFABB-7923-432C-9815-ED1C65C3133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81200" y="296864"/>
            <a:ext cx="8229600" cy="1044575"/>
          </a:xfrm>
        </p:spPr>
        <p:txBody>
          <a:bodyPr/>
          <a:lstStyle/>
          <a:p>
            <a:pPr algn="ctr" eaLnBrk="1" hangingPunct="1"/>
            <a:r>
              <a:rPr lang="en-US" altLang="zh-TW" b="1" dirty="0">
                <a:ea typeface="新細明體" panose="02020500000000000000" pitchFamily="18" charset="-120"/>
              </a:rPr>
              <a:t>Overall Assessment</a:t>
            </a:r>
            <a:endParaRPr lang="en-US" altLang="en-US" b="1" dirty="0"/>
          </a:p>
        </p:txBody>
      </p:sp>
      <p:sp>
        <p:nvSpPr>
          <p:cNvPr id="62655" name="Rectangle 191">
            <a:extLst>
              <a:ext uri="{FF2B5EF4-FFF2-40B4-BE49-F238E27FC236}">
                <a16:creationId xmlns:a16="http://schemas.microsoft.com/office/drawing/2014/main" id="{51BBB536-F5AC-499B-B834-EDD11B5E45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11338" y="1271588"/>
            <a:ext cx="8883165" cy="4638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dirty="0">
                <a:latin typeface="+mn-lt"/>
              </a:rPr>
              <a:t>Wealth Game characteristics:</a:t>
            </a:r>
          </a:p>
          <a:p>
            <a:pPr>
              <a:buClr>
                <a:schemeClr val="bg1">
                  <a:lumMod val="50000"/>
                </a:schemeClr>
              </a:buClr>
            </a:pPr>
            <a:r>
              <a:rPr lang="en-US" altLang="en-US" dirty="0">
                <a:solidFill>
                  <a:srgbClr val="FF0000"/>
                </a:solidFill>
                <a:latin typeface="+mn-lt"/>
              </a:rPr>
              <a:t>Faithfully</a:t>
            </a:r>
            <a:r>
              <a:rPr lang="en-US" altLang="en-US" dirty="0">
                <a:latin typeface="+mn-lt"/>
              </a:rPr>
              <a:t> represents wealth considerations in strategies</a:t>
            </a:r>
          </a:p>
          <a:p>
            <a:pPr>
              <a:buClr>
                <a:schemeClr val="bg1">
                  <a:lumMod val="50000"/>
                </a:schemeClr>
              </a:buClr>
            </a:pPr>
            <a:r>
              <a:rPr lang="en-US" altLang="en-US" dirty="0">
                <a:latin typeface="+mn-lt"/>
              </a:rPr>
              <a:t>Have </a:t>
            </a:r>
            <a:r>
              <a:rPr lang="en-US" altLang="en-US" dirty="0">
                <a:solidFill>
                  <a:srgbClr val="FF0000"/>
                </a:solidFill>
                <a:latin typeface="+mn-lt"/>
              </a:rPr>
              <a:t>long memory</a:t>
            </a:r>
            <a:r>
              <a:rPr lang="en-US" altLang="en-US" dirty="0">
                <a:latin typeface="+mn-lt"/>
              </a:rPr>
              <a:t> due to its position dependence</a:t>
            </a:r>
          </a:p>
          <a:p>
            <a:pPr>
              <a:buClr>
                <a:schemeClr val="bg1">
                  <a:lumMod val="50000"/>
                </a:schemeClr>
              </a:buClr>
            </a:pPr>
            <a:r>
              <a:rPr lang="en-US" altLang="en-US" dirty="0">
                <a:latin typeface="+mn-lt"/>
              </a:rPr>
              <a:t>Works better when </a:t>
            </a:r>
            <a:r>
              <a:rPr lang="en-US" altLang="en-US" dirty="0">
                <a:solidFill>
                  <a:srgbClr val="FF0000"/>
                </a:solidFill>
                <a:latin typeface="+mn-lt"/>
              </a:rPr>
              <a:t>history</a:t>
            </a:r>
            <a:r>
              <a:rPr lang="en-US" altLang="en-US" dirty="0">
                <a:latin typeface="+mn-lt"/>
              </a:rPr>
              <a:t> can guide</a:t>
            </a:r>
          </a:p>
          <a:p>
            <a:pPr>
              <a:buClr>
                <a:schemeClr val="bg1">
                  <a:lumMod val="50000"/>
                </a:schemeClr>
              </a:buClr>
            </a:pPr>
            <a:r>
              <a:rPr lang="en-US" altLang="en-US" dirty="0">
                <a:latin typeface="+mn-lt"/>
              </a:rPr>
              <a:t>Works worse with </a:t>
            </a:r>
            <a:r>
              <a:rPr lang="en-US" altLang="en-US" dirty="0">
                <a:solidFill>
                  <a:srgbClr val="FF0000"/>
                </a:solidFill>
                <a:latin typeface="+mn-lt"/>
              </a:rPr>
              <a:t>trend reversals</a:t>
            </a:r>
          </a:p>
          <a:p>
            <a:pPr>
              <a:buClr>
                <a:schemeClr val="bg1">
                  <a:lumMod val="50000"/>
                </a:schemeClr>
              </a:buClr>
            </a:pPr>
            <a:r>
              <a:rPr lang="en-US" altLang="en-US" dirty="0">
                <a:latin typeface="+mn-lt"/>
              </a:rPr>
              <a:t>Works better in </a:t>
            </a:r>
            <a:r>
              <a:rPr lang="en-US" altLang="en-US" dirty="0">
                <a:solidFill>
                  <a:srgbClr val="FF0000"/>
                </a:solidFill>
                <a:latin typeface="+mn-lt"/>
              </a:rPr>
              <a:t>long term investment</a:t>
            </a:r>
            <a:r>
              <a:rPr lang="en-US" altLang="en-US" dirty="0">
                <a:latin typeface="+mn-lt"/>
              </a:rPr>
              <a:t> than short term speculation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EB46CF6-1A30-4CCA-9BC6-86AAF5349F8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2E6467B-857E-47E6-83EB-0D7169AA1B1F}" type="slidenum">
              <a:rPr lang="en-US" altLang="en-US" smtClean="0">
                <a:solidFill>
                  <a:schemeClr val="tx1"/>
                </a:solidFill>
              </a:rPr>
              <a:pPr>
                <a:defRPr/>
              </a:pPr>
              <a:t>36</a:t>
            </a:fld>
            <a:endParaRPr lang="en-US" alt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26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26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26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26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26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26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26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26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26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26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26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26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31715" y="500662"/>
            <a:ext cx="9144000" cy="712188"/>
          </a:xfrm>
        </p:spPr>
        <p:txBody>
          <a:bodyPr>
            <a:normAutofit/>
          </a:bodyPr>
          <a:lstStyle/>
          <a:p>
            <a:r>
              <a:rPr lang="en-US" sz="4400" b="1" dirty="0"/>
              <a:t>3. Evolutionary Minority Games</a:t>
            </a:r>
            <a:r>
              <a:rPr lang="en-US" sz="4400" b="1" baseline="30000" dirty="0"/>
              <a:t>1</a:t>
            </a:r>
            <a:endParaRPr lang="en-US" sz="4000" b="1" baseline="30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FEB5B-16A8-4DEE-BB2E-0D48B630DA04}" type="slidenum">
              <a:rPr lang="en-US" sz="1400" smtClean="0">
                <a:solidFill>
                  <a:schemeClr val="tx1"/>
                </a:solidFill>
              </a:rPr>
              <a:t>37</a:t>
            </a:fld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ECF7EAF-945B-4D60-A4A2-EE88C121A6BB}"/>
              </a:ext>
            </a:extLst>
          </p:cNvPr>
          <p:cNvSpPr txBox="1"/>
          <p:nvPr/>
        </p:nvSpPr>
        <p:spPr>
          <a:xfrm>
            <a:off x="1202992" y="1923141"/>
            <a:ext cx="6098720" cy="36313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effectLst/>
                <a:ea typeface="DengXian" panose="02010600030101010101" pitchFamily="2" charset="-122"/>
                <a:cs typeface="Times New Roman" panose="02020603050405020304" pitchFamily="18" charset="0"/>
              </a:rPr>
              <a:t>The worst player is </a:t>
            </a:r>
            <a:r>
              <a:rPr lang="en-US" sz="2400" dirty="0">
                <a:solidFill>
                  <a:srgbClr val="FF0000"/>
                </a:solidFill>
                <a:effectLst/>
                <a:ea typeface="DengXian" panose="02010600030101010101" pitchFamily="2" charset="-122"/>
                <a:cs typeface="Times New Roman" panose="02020603050405020304" pitchFamily="18" charset="0"/>
              </a:rPr>
              <a:t>replaced</a:t>
            </a:r>
            <a:r>
              <a:rPr lang="en-US" sz="2400" dirty="0">
                <a:effectLst/>
                <a:ea typeface="DengXian" panose="02010600030101010101" pitchFamily="2" charset="-122"/>
                <a:cs typeface="Times New Roman" panose="02020603050405020304" pitchFamily="18" charset="0"/>
              </a:rPr>
              <a:t> by a new one after some time-steps.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effectLst/>
                <a:ea typeface="DengXian" panose="02010600030101010101" pitchFamily="2" charset="-122"/>
                <a:cs typeface="Times New Roman" panose="02020603050405020304" pitchFamily="18" charset="0"/>
              </a:rPr>
              <a:t>The new player is a </a:t>
            </a:r>
            <a:r>
              <a:rPr lang="en-US" sz="2400" dirty="0">
                <a:solidFill>
                  <a:srgbClr val="FF0000"/>
                </a:solidFill>
                <a:effectLst/>
                <a:ea typeface="DengXian" panose="02010600030101010101" pitchFamily="2" charset="-122"/>
                <a:cs typeface="Times New Roman" panose="02020603050405020304" pitchFamily="18" charset="0"/>
              </a:rPr>
              <a:t>clone</a:t>
            </a:r>
            <a:r>
              <a:rPr lang="en-US" sz="2400" dirty="0">
                <a:effectLst/>
                <a:ea typeface="DengXian" panose="02010600030101010101" pitchFamily="2" charset="-122"/>
                <a:cs typeface="Times New Roman" panose="02020603050405020304" pitchFamily="18" charset="0"/>
              </a:rPr>
              <a:t> of the best player.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effectLst/>
                <a:ea typeface="DengXian" panose="02010600030101010101" pitchFamily="2" charset="-122"/>
                <a:cs typeface="Times New Roman" panose="02020603050405020304" pitchFamily="18" charset="0"/>
              </a:rPr>
              <a:t>The virtual scores of the new player’s strategies are </a:t>
            </a:r>
            <a:r>
              <a:rPr lang="en-US" sz="2400" dirty="0">
                <a:solidFill>
                  <a:srgbClr val="FF0000"/>
                </a:solidFill>
                <a:effectLst/>
                <a:ea typeface="DengXian" panose="02010600030101010101" pitchFamily="2" charset="-122"/>
                <a:cs typeface="Times New Roman" panose="02020603050405020304" pitchFamily="18" charset="0"/>
              </a:rPr>
              <a:t>reset</a:t>
            </a:r>
            <a:r>
              <a:rPr lang="en-US" sz="2400" dirty="0">
                <a:effectLst/>
                <a:ea typeface="DengXian" panose="02010600030101010101" pitchFamily="2" charset="-122"/>
                <a:cs typeface="Times New Roman" panose="02020603050405020304" pitchFamily="18" charset="0"/>
              </a:rPr>
              <a:t> to zero.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FF0000"/>
                </a:solidFill>
                <a:effectLst/>
                <a:ea typeface="DengXian" panose="02010600030101010101" pitchFamily="2" charset="-122"/>
                <a:cs typeface="Times New Roman" panose="02020603050405020304" pitchFamily="18" charset="0"/>
              </a:rPr>
              <a:t>Mutation</a:t>
            </a:r>
            <a:r>
              <a:rPr lang="en-US" sz="2400" dirty="0">
                <a:effectLst/>
                <a:ea typeface="DengXian" panose="02010600030101010101" pitchFamily="2" charset="-122"/>
                <a:cs typeface="Times New Roman" panose="02020603050405020304" pitchFamily="18" charset="0"/>
              </a:rPr>
              <a:t>: Replace one strategy of the best player by a new one.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effectLst/>
                <a:ea typeface="DengXian" panose="02010600030101010101" pitchFamily="2" charset="-122"/>
                <a:cs typeface="Times New Roman" panose="02020603050405020304" pitchFamily="18" charset="0"/>
              </a:rPr>
              <a:t>Result: The population is able to learn by reducing their fluctuations.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783C19B-B345-4D6E-A8D3-A69FD4982124}"/>
              </a:ext>
            </a:extLst>
          </p:cNvPr>
          <p:cNvSpPr txBox="1"/>
          <p:nvPr/>
        </p:nvSpPr>
        <p:spPr>
          <a:xfrm>
            <a:off x="1202992" y="5797327"/>
            <a:ext cx="978601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aseline="30000" dirty="0">
                <a:effectLst/>
                <a:latin typeface="Times New Roman" panose="02020603050405020304" pitchFamily="18" charset="0"/>
                <a:ea typeface="DengXian" panose="02010600030101010101" pitchFamily="2" charset="-122"/>
              </a:rPr>
              <a:t>1</a:t>
            </a:r>
            <a:r>
              <a:rPr lang="en-US" sz="1800" dirty="0">
                <a:effectLst/>
                <a:latin typeface="Times New Roman" panose="02020603050405020304" pitchFamily="18" charset="0"/>
                <a:ea typeface="DengXian" panose="02010600030101010101" pitchFamily="2" charset="-122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DengXian" panose="02010600030101010101" pitchFamily="2" charset="-122"/>
              </a:rPr>
              <a:t>Challet</a:t>
            </a:r>
            <a:r>
              <a:rPr lang="en-US" sz="1800" dirty="0">
                <a:effectLst/>
                <a:latin typeface="Times New Roman" panose="02020603050405020304" pitchFamily="18" charset="0"/>
                <a:ea typeface="DengXian" panose="02010600030101010101" pitchFamily="2" charset="-122"/>
              </a:rPr>
              <a:t> D and Zhang Y-C (1997) Emergence of cooperation and organization in an evolutionary game.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DengXian" panose="02010600030101010101" pitchFamily="2" charset="-122"/>
              </a:rPr>
              <a:t>Physica</a:t>
            </a:r>
            <a:r>
              <a:rPr lang="en-US" sz="1800" dirty="0">
                <a:effectLst/>
                <a:latin typeface="Times New Roman" panose="02020603050405020304" pitchFamily="18" charset="0"/>
                <a:ea typeface="DengXian" panose="02010600030101010101" pitchFamily="2" charset="-122"/>
              </a:rPr>
              <a:t> A 246 407-418.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38087BD-BA84-4ECB-AEA0-E94CA4B69A7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1712" y="1923141"/>
            <a:ext cx="4532627" cy="3303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1488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31715" y="500662"/>
            <a:ext cx="9144000" cy="712188"/>
          </a:xfrm>
        </p:spPr>
        <p:txBody>
          <a:bodyPr>
            <a:normAutofit/>
          </a:bodyPr>
          <a:lstStyle/>
          <a:p>
            <a:r>
              <a:rPr lang="en-US" sz="4400" b="1" dirty="0"/>
              <a:t>Comparison</a:t>
            </a:r>
            <a:endParaRPr lang="en-US" sz="4000" b="1" baseline="30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FEB5B-16A8-4DEE-BB2E-0D48B630DA04}" type="slidenum">
              <a:rPr lang="en-US" sz="1400" smtClean="0">
                <a:solidFill>
                  <a:schemeClr val="tx1"/>
                </a:solidFill>
              </a:rPr>
              <a:t>38</a:t>
            </a:fld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AB38EC-3B85-462C-BDDE-02E558713328}"/>
              </a:ext>
            </a:extLst>
          </p:cNvPr>
          <p:cNvSpPr txBox="1"/>
          <p:nvPr/>
        </p:nvSpPr>
        <p:spPr>
          <a:xfrm>
            <a:off x="3146214" y="1376152"/>
            <a:ext cx="7429501" cy="44217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Comparison with the case with no mutation</a:t>
            </a:r>
          </a:p>
          <a:p>
            <a:pPr marL="342900" indent="-342900">
              <a:lnSpc>
                <a:spcPct val="107000"/>
              </a:lnSpc>
              <a:buFont typeface="Arial" panose="020B0604020202020204" pitchFamily="34" charset="0"/>
              <a:buChar char="•"/>
            </a:pPr>
            <a:endParaRPr lang="en-US" sz="2400" dirty="0">
              <a:effectLst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buFont typeface="Arial" panose="020B0604020202020204" pitchFamily="34" charset="0"/>
              <a:buChar char="•"/>
            </a:pPr>
            <a:endParaRPr lang="en-US" sz="2400" dirty="0"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buFont typeface="Arial" panose="020B0604020202020204" pitchFamily="34" charset="0"/>
              <a:buChar char="•"/>
            </a:pPr>
            <a:endParaRPr lang="en-US" sz="2400" dirty="0">
              <a:effectLst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buFont typeface="Arial" panose="020B0604020202020204" pitchFamily="34" charset="0"/>
              <a:buChar char="•"/>
            </a:pPr>
            <a:endParaRPr lang="en-US" sz="2400" dirty="0"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buFont typeface="Arial" panose="020B0604020202020204" pitchFamily="34" charset="0"/>
              <a:buChar char="•"/>
            </a:pPr>
            <a:endParaRPr lang="en-US" sz="2400" dirty="0">
              <a:effectLst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buFont typeface="Arial" panose="020B0604020202020204" pitchFamily="34" charset="0"/>
              <a:buChar char="•"/>
            </a:pPr>
            <a:endParaRPr lang="en-US" sz="2400" dirty="0"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buFont typeface="Arial" panose="020B0604020202020204" pitchFamily="34" charset="0"/>
              <a:buChar char="•"/>
            </a:pPr>
            <a:endParaRPr lang="en-US" sz="2400" dirty="0">
              <a:effectLst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buFont typeface="Arial" panose="020B0604020202020204" pitchFamily="34" charset="0"/>
              <a:buChar char="•"/>
            </a:pPr>
            <a:endParaRPr lang="en-US" sz="2400" dirty="0"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buFont typeface="Arial" panose="020B0604020202020204" pitchFamily="34" charset="0"/>
              <a:buChar char="•"/>
            </a:pPr>
            <a:endParaRPr lang="en-US" sz="2400" dirty="0"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effectLst/>
                <a:ea typeface="DengXian" panose="02010600030101010101" pitchFamily="2" charset="-122"/>
                <a:cs typeface="Times New Roman" panose="02020603050405020304" pitchFamily="18" charset="0"/>
              </a:rPr>
              <a:t>Conclusion: Diversity is important.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1B8D55B-0E2F-4633-B9B2-81DEE9875C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1674" y="2007332"/>
            <a:ext cx="4624081" cy="2949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52684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31715" y="500662"/>
            <a:ext cx="9144000" cy="712188"/>
          </a:xfrm>
        </p:spPr>
        <p:txBody>
          <a:bodyPr>
            <a:normAutofit/>
          </a:bodyPr>
          <a:lstStyle/>
          <a:p>
            <a:r>
              <a:rPr lang="en-US" sz="4400" b="1" dirty="0"/>
              <a:t>4. Adaptive Minority Games</a:t>
            </a:r>
            <a:r>
              <a:rPr lang="en-US" sz="4400" b="1" baseline="30000" dirty="0"/>
              <a:t>2</a:t>
            </a:r>
            <a:endParaRPr lang="en-US" sz="4000" b="1" baseline="30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FEB5B-16A8-4DEE-BB2E-0D48B630DA04}" type="slidenum">
              <a:rPr lang="en-US" sz="1400" smtClean="0">
                <a:solidFill>
                  <a:schemeClr val="tx1"/>
                </a:solidFill>
              </a:rPr>
              <a:t>39</a:t>
            </a:fld>
            <a:endParaRPr lang="en-US" sz="14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9AB38EC-3B85-462C-BDDE-02E558713328}"/>
                  </a:ext>
                </a:extLst>
              </p:cNvPr>
              <p:cNvSpPr txBox="1"/>
              <p:nvPr/>
            </p:nvSpPr>
            <p:spPr>
              <a:xfrm>
                <a:off x="568625" y="1581954"/>
                <a:ext cx="10870180" cy="12603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marR="0" indent="-342900">
                  <a:lnSpc>
                    <a:spcPct val="107000"/>
                  </a:lnSpc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r>
                  <a:rPr lang="en-US" sz="2400" dirty="0">
                    <a:effectLst/>
                    <a:ea typeface="DengXian" panose="02010600030101010101" pitchFamily="2" charset="-122"/>
                    <a:cs typeface="Times New Roman" panose="02020603050405020304" pitchFamily="18" charset="0"/>
                  </a:rPr>
                  <a:t>The players modify their strategies after every time interval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𝜏</m:t>
                    </m:r>
                  </m:oMath>
                </a14:m>
                <a:r>
                  <a:rPr lang="en-US" sz="2400" dirty="0">
                    <a:effectLst/>
                    <a:ea typeface="DengXian" panose="02010600030101010101" pitchFamily="2" charset="-122"/>
                    <a:cs typeface="Times New Roman" panose="02020603050405020304" pitchFamily="18" charset="0"/>
                  </a:rPr>
                  <a:t>.</a:t>
                </a:r>
              </a:p>
              <a:p>
                <a:pPr marL="342900" marR="0" indent="-342900">
                  <a:lnSpc>
                    <a:spcPct val="107000"/>
                  </a:lnSpc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r>
                  <a:rPr lang="en-US" sz="2400" dirty="0">
                    <a:effectLst/>
                    <a:ea typeface="DengXian" panose="02010600030101010101" pitchFamily="2" charset="-122"/>
                    <a:cs typeface="Times New Roman" panose="02020603050405020304" pitchFamily="18" charset="0"/>
                  </a:rPr>
                  <a:t>Players among a fraction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𝑛</m:t>
                    </m:r>
                  </m:oMath>
                </a14:m>
                <a:r>
                  <a:rPr lang="en-US" sz="2400" dirty="0">
                    <a:effectLst/>
                    <a:ea typeface="DengXian" panose="02010600030101010101" pitchFamily="2" charset="-122"/>
                    <a:cs typeface="Times New Roman" panose="02020603050405020304" pitchFamily="18" charset="0"/>
                  </a:rPr>
                  <a:t> of the worst performing players modify their strategies.</a:t>
                </a:r>
              </a:p>
              <a:p>
                <a:pPr marL="342900" marR="0" indent="-342900">
                  <a:lnSpc>
                    <a:spcPct val="107000"/>
                  </a:lnSpc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r>
                  <a:rPr lang="en-US" sz="2400" dirty="0">
                    <a:effectLst/>
                    <a:ea typeface="DengXian" panose="02010600030101010101" pitchFamily="2" charset="-122"/>
                    <a:cs typeface="Times New Roman" panose="02020603050405020304" pitchFamily="18" charset="0"/>
                  </a:rPr>
                  <a:t>One-point genetic crossover mechanism: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9AB38EC-3B85-462C-BDDE-02E5587133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625" y="1581954"/>
                <a:ext cx="10870180" cy="1260345"/>
              </a:xfrm>
              <a:prstGeom prst="rect">
                <a:avLst/>
              </a:prstGeom>
              <a:blipFill>
                <a:blip r:embed="rId2"/>
                <a:stretch>
                  <a:fillRect l="-729" t="-3398" b="-106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0B5E0D6E-50AD-46D1-80A8-E1E8EDBC92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8717" y="2842299"/>
            <a:ext cx="5158508" cy="319370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3F72752-E0EC-4F1A-9F40-E6D70D196208}"/>
              </a:ext>
            </a:extLst>
          </p:cNvPr>
          <p:cNvSpPr txBox="1"/>
          <p:nvPr/>
        </p:nvSpPr>
        <p:spPr>
          <a:xfrm>
            <a:off x="804220" y="6097098"/>
            <a:ext cx="105835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aseline="30000" dirty="0">
                <a:effectLst/>
                <a:latin typeface="Times New Roman" panose="02020603050405020304" pitchFamily="18" charset="0"/>
                <a:ea typeface="DengXian" panose="02010600030101010101" pitchFamily="2" charset="-122"/>
              </a:rPr>
              <a:t>2</a:t>
            </a:r>
            <a:r>
              <a:rPr lang="en-US" sz="1800" dirty="0">
                <a:effectLst/>
                <a:latin typeface="Times New Roman" panose="02020603050405020304" pitchFamily="18" charset="0"/>
                <a:ea typeface="DengXian" panose="02010600030101010101" pitchFamily="2" charset="-122"/>
              </a:rPr>
              <a:t> Sys-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DengXian" panose="02010600030101010101" pitchFamily="2" charset="-122"/>
              </a:rPr>
              <a:t>Aho</a:t>
            </a:r>
            <a:r>
              <a:rPr lang="en-US" sz="1800" dirty="0">
                <a:effectLst/>
                <a:latin typeface="Times New Roman" panose="02020603050405020304" pitchFamily="18" charset="0"/>
                <a:ea typeface="DengXian" panose="02010600030101010101" pitchFamily="2" charset="-122"/>
              </a:rPr>
              <a:t> M,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DengXian" panose="02010600030101010101" pitchFamily="2" charset="-122"/>
              </a:rPr>
              <a:t>Chakraborti</a:t>
            </a:r>
            <a:r>
              <a:rPr lang="en-US" sz="1800" dirty="0">
                <a:effectLst/>
                <a:latin typeface="Times New Roman" panose="02020603050405020304" pitchFamily="18" charset="0"/>
                <a:ea typeface="DengXian" panose="02010600030101010101" pitchFamily="2" charset="-122"/>
              </a:rPr>
              <a:t> A, and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DengXian" panose="02010600030101010101" pitchFamily="2" charset="-122"/>
              </a:rPr>
              <a:t>Kaski</a:t>
            </a:r>
            <a:r>
              <a:rPr lang="en-US" sz="1800" dirty="0">
                <a:effectLst/>
                <a:latin typeface="Times New Roman" panose="02020603050405020304" pitchFamily="18" charset="0"/>
                <a:ea typeface="DengXian" panose="02010600030101010101" pitchFamily="2" charset="-122"/>
              </a:rPr>
              <a:t> K (2003) Biology helps you to win a game. </a:t>
            </a:r>
            <a:r>
              <a:rPr lang="en-US" sz="1800" i="1" dirty="0" err="1">
                <a:effectLst/>
                <a:latin typeface="Times New Roman" panose="02020603050405020304" pitchFamily="18" charset="0"/>
                <a:ea typeface="DengXian" panose="02010600030101010101" pitchFamily="2" charset="-122"/>
              </a:rPr>
              <a:t>Physica</a:t>
            </a:r>
            <a:r>
              <a:rPr lang="en-US" sz="1800" i="1" dirty="0">
                <a:effectLst/>
                <a:latin typeface="Times New Roman" panose="02020603050405020304" pitchFamily="18" charset="0"/>
                <a:ea typeface="DengXian" panose="02010600030101010101" pitchFamily="2" charset="-122"/>
              </a:rPr>
              <a:t> Scripta T</a:t>
            </a:r>
            <a:r>
              <a:rPr lang="en-US" sz="1800" dirty="0">
                <a:effectLst/>
                <a:latin typeface="Times New Roman" panose="02020603050405020304" pitchFamily="18" charset="0"/>
                <a:ea typeface="DengXian" panose="02010600030101010101" pitchFamily="2" charset="-122"/>
              </a:rPr>
              <a:t> 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DengXian" panose="02010600030101010101" pitchFamily="2" charset="-122"/>
              </a:rPr>
              <a:t>106</a:t>
            </a:r>
            <a:r>
              <a:rPr lang="en-US" sz="1800" dirty="0">
                <a:effectLst/>
                <a:latin typeface="Times New Roman" panose="02020603050405020304" pitchFamily="18" charset="0"/>
                <a:ea typeface="DengXian" panose="02010600030101010101" pitchFamily="2" charset="-122"/>
              </a:rPr>
              <a:t> 32.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80206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Rectangle 2">
            <a:extLst>
              <a:ext uri="{FF2B5EF4-FFF2-40B4-BE49-F238E27FC236}">
                <a16:creationId xmlns:a16="http://schemas.microsoft.com/office/drawing/2014/main" id="{50DD1B3D-21B4-4770-864D-3800A5AF7E0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81200" y="457201"/>
            <a:ext cx="8229600" cy="847725"/>
          </a:xfrm>
        </p:spPr>
        <p:txBody>
          <a:bodyPr/>
          <a:lstStyle/>
          <a:p>
            <a:pPr algn="ctr" eaLnBrk="1" hangingPunct="1"/>
            <a:r>
              <a:rPr lang="en-US" altLang="zh-TW" b="1" dirty="0">
                <a:ea typeface="新細明體" panose="02020500000000000000" pitchFamily="18" charset="-120"/>
              </a:rPr>
              <a:t>Introduction</a:t>
            </a:r>
            <a:endParaRPr lang="en-US" altLang="en-US" b="1" dirty="0"/>
          </a:p>
        </p:txBody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7C98286F-5C0B-4A35-B8BE-BE6AF40A51B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882776" y="1557339"/>
            <a:ext cx="8353425" cy="3671887"/>
          </a:xfrm>
        </p:spPr>
        <p:txBody>
          <a:bodyPr/>
          <a:lstStyle/>
          <a:p>
            <a:pPr marL="609600" indent="-609600"/>
            <a:r>
              <a:rPr lang="en-US" altLang="zh-TW">
                <a:ea typeface="新細明體" panose="02020500000000000000" pitchFamily="18" charset="-120"/>
              </a:rPr>
              <a:t>The issue of participation incentives</a:t>
            </a:r>
          </a:p>
          <a:p>
            <a:pPr marL="609600" indent="-609600"/>
            <a:r>
              <a:rPr lang="en-US" altLang="zh-TW">
                <a:ea typeface="新細明體" panose="02020500000000000000" pitchFamily="18" charset="-120"/>
              </a:rPr>
              <a:t>Wealth-based payoff scheme</a:t>
            </a:r>
          </a:p>
          <a:p>
            <a:pPr marL="609600" indent="-609600"/>
            <a:r>
              <a:rPr lang="en-US" altLang="zh-TW">
                <a:ea typeface="新細明體" panose="02020500000000000000" pitchFamily="18" charset="-120"/>
              </a:rPr>
              <a:t>Phase diagram</a:t>
            </a:r>
          </a:p>
          <a:p>
            <a:pPr marL="609600" indent="-609600"/>
            <a:r>
              <a:rPr lang="en-US" altLang="zh-TW">
                <a:ea typeface="新細明體" panose="02020500000000000000" pitchFamily="18" charset="-120"/>
              </a:rPr>
              <a:t>Market-makers</a:t>
            </a:r>
          </a:p>
          <a:p>
            <a:pPr marL="609600" indent="-609600"/>
            <a:r>
              <a:rPr lang="en-US" altLang="zh-TW">
                <a:ea typeface="新細明體" panose="02020500000000000000" pitchFamily="18" charset="-120"/>
              </a:rPr>
              <a:t>Evolving markets</a:t>
            </a:r>
          </a:p>
          <a:p>
            <a:pPr marL="609600" indent="-609600"/>
            <a:r>
              <a:rPr lang="en-US" altLang="zh-TW">
                <a:ea typeface="新細明體" panose="02020500000000000000" pitchFamily="18" charset="-120"/>
              </a:rPr>
              <a:t>Tests with Hang Seng Index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BD4E09-44BE-4BEE-A687-EB706CD213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FEB5B-16A8-4DEE-BB2E-0D48B630DA04}" type="slidenum">
              <a:rPr lang="en-US" smtClean="0">
                <a:solidFill>
                  <a:schemeClr val="tx1"/>
                </a:solidFill>
              </a:rPr>
              <a:t>4</a:t>
            </a:fld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2678192-A89D-4031-9FA5-E161434EE16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6454" y="3536896"/>
            <a:ext cx="5101350" cy="2248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31715" y="500662"/>
            <a:ext cx="9144000" cy="712188"/>
          </a:xfrm>
        </p:spPr>
        <p:txBody>
          <a:bodyPr>
            <a:normAutofit/>
          </a:bodyPr>
          <a:lstStyle/>
          <a:p>
            <a:r>
              <a:rPr lang="en-US" sz="4400" b="1" dirty="0"/>
              <a:t>Fluctuations Disappear! </a:t>
            </a:r>
            <a:endParaRPr lang="en-US" sz="4000" b="1" baseline="30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FEB5B-16A8-4DEE-BB2E-0D48B630DA04}" type="slidenum">
              <a:rPr lang="en-US" sz="1400" smtClean="0">
                <a:solidFill>
                  <a:schemeClr val="tx1"/>
                </a:solidFill>
              </a:rPr>
              <a:t>40</a:t>
            </a:fld>
            <a:endParaRPr lang="en-US" sz="14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0D6CA02-CEF1-4756-8DA9-DF4F6C772738}"/>
                  </a:ext>
                </a:extLst>
              </p:cNvPr>
              <p:cNvSpPr txBox="1"/>
              <p:nvPr/>
            </p:nvSpPr>
            <p:spPr>
              <a:xfrm>
                <a:off x="732101" y="1357264"/>
                <a:ext cx="10890056" cy="20241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Total utility of the game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400" dirty="0"/>
                  <a:t> buyers (or sellers):</a:t>
                </a:r>
              </a:p>
              <a:p>
                <a:pPr algn="ctr"/>
                <a:r>
                  <a:rPr lang="en-US" sz="2400" dirty="0"/>
                  <a:t> 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𝑈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sz="2400" dirty="0"/>
              </a:p>
              <a:p>
                <a:r>
                  <a:rPr lang="en-US" sz="2400" dirty="0"/>
                  <a:t> 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−1)/2.</m:t>
                    </m:r>
                  </m:oMath>
                </a14:m>
                <a:r>
                  <a:rPr lang="en-US" sz="2400" dirty="0"/>
                  <a:t>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</m:oMath>
                </a14:m>
                <a:r>
                  <a:rPr lang="en-US" sz="2400" dirty="0"/>
                  <a:t>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sz="2400" dirty="0"/>
                  <a:t>, the total utility is maximum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2400" dirty="0"/>
                  <a:t> Interestingly, the </a:t>
                </a:r>
                <a:r>
                  <a:rPr lang="en-US" sz="2400" dirty="0">
                    <a:solidFill>
                      <a:srgbClr val="FF0000"/>
                    </a:solidFill>
                  </a:rPr>
                  <a:t>fluctuations disappear totally </a:t>
                </a:r>
                <a:r>
                  <a:rPr lang="en-US" sz="2400" dirty="0"/>
                  <a:t>when the total utility is at maximum.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0D6CA02-CEF1-4756-8DA9-DF4F6C7727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101" y="1357264"/>
                <a:ext cx="10890056" cy="2024144"/>
              </a:xfrm>
              <a:prstGeom prst="rect">
                <a:avLst/>
              </a:prstGeom>
              <a:blipFill>
                <a:blip r:embed="rId3"/>
                <a:stretch>
                  <a:fillRect l="-839" t="-2410" b="-60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6395D19C-0E55-4173-A1B5-3221E59D45B0}"/>
              </a:ext>
            </a:extLst>
          </p:cNvPr>
          <p:cNvSpPr txBox="1"/>
          <p:nvPr/>
        </p:nvSpPr>
        <p:spPr>
          <a:xfrm>
            <a:off x="2001078" y="5886350"/>
            <a:ext cx="7686260" cy="47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effectLst/>
                <a:ea typeface="DengXian" panose="02010600030101010101" pitchFamily="2" charset="-122"/>
                <a:cs typeface="Times New Roman" panose="02020603050405020304" pitchFamily="18" charset="0"/>
              </a:rPr>
              <a:t>Basic minority game (left) vs adaptive minority game (right)</a:t>
            </a:r>
          </a:p>
        </p:txBody>
      </p:sp>
    </p:spTree>
    <p:extLst>
      <p:ext uri="{BB962C8B-B14F-4D97-AF65-F5344CB8AC3E}">
        <p14:creationId xmlns:p14="http://schemas.microsoft.com/office/powerpoint/2010/main" val="221123360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31715" y="500662"/>
            <a:ext cx="9144000" cy="712188"/>
          </a:xfrm>
        </p:spPr>
        <p:txBody>
          <a:bodyPr>
            <a:noAutofit/>
          </a:bodyPr>
          <a:lstStyle/>
          <a:p>
            <a:r>
              <a:rPr lang="en-US" sz="4400" b="1" dirty="0"/>
              <a:t>More Experiments</a:t>
            </a:r>
            <a:endParaRPr lang="en-US" sz="4400" b="1" baseline="30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FEB5B-16A8-4DEE-BB2E-0D48B630DA04}" type="slidenum">
              <a:rPr lang="en-US" sz="1400" smtClean="0">
                <a:solidFill>
                  <a:schemeClr val="tx1"/>
                </a:solidFill>
              </a:rPr>
              <a:t>41</a:t>
            </a:fld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121" name="Picture 7">
            <a:extLst>
              <a:ext uri="{FF2B5EF4-FFF2-40B4-BE49-F238E27FC236}">
                <a16:creationId xmlns:a16="http://schemas.microsoft.com/office/drawing/2014/main" id="{39D85158-BBB4-4535-BB40-C3E975C4A7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2520" y="1366888"/>
            <a:ext cx="6013019" cy="4178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CC08C834-FF43-40D6-9C2B-DA51759708B7}"/>
              </a:ext>
            </a:extLst>
          </p:cNvPr>
          <p:cNvGrpSpPr/>
          <p:nvPr/>
        </p:nvGrpSpPr>
        <p:grpSpPr>
          <a:xfrm>
            <a:off x="4081924" y="2100110"/>
            <a:ext cx="4650396" cy="2601948"/>
            <a:chOff x="0" y="0"/>
            <a:chExt cx="4650401" cy="2602093"/>
          </a:xfrm>
        </p:grpSpPr>
        <p:sp>
          <p:nvSpPr>
            <p:cNvPr id="8" name="Text Box 8">
              <a:extLst>
                <a:ext uri="{FF2B5EF4-FFF2-40B4-BE49-F238E27FC236}">
                  <a16:creationId xmlns:a16="http://schemas.microsoft.com/office/drawing/2014/main" id="{B93F8EE2-1B6F-468C-BC10-745AC4CF127D}"/>
                </a:ext>
              </a:extLst>
            </p:cNvPr>
            <p:cNvSpPr txBox="1"/>
            <p:nvPr/>
          </p:nvSpPr>
          <p:spPr>
            <a:xfrm>
              <a:off x="2400938" y="2233702"/>
              <a:ext cx="2249463" cy="368391"/>
            </a:xfrm>
            <a:prstGeom prst="rect">
              <a:avLst/>
            </a:prstGeom>
            <a:noFill/>
            <a:ln w="12700">
              <a:solidFill>
                <a:srgbClr val="C00000"/>
              </a:solidFill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>
                  <a:solidFill>
                    <a:srgbClr val="C00000"/>
                  </a:solidFill>
                  <a:effectLst/>
                  <a:latin typeface="Times New Roman" panose="02020603050405020304" pitchFamily="18" charset="0"/>
                  <a:ea typeface="DengXian" panose="02010600030101010101" pitchFamily="2" charset="-122"/>
                  <a:cs typeface="Times New Roman" panose="02020603050405020304" pitchFamily="18" charset="0"/>
                </a:rPr>
                <a:t>Basic Minority Game</a:t>
              </a:r>
              <a:endParaRPr lang="en-US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9" name="Text Box 9">
              <a:extLst>
                <a:ext uri="{FF2B5EF4-FFF2-40B4-BE49-F238E27FC236}">
                  <a16:creationId xmlns:a16="http://schemas.microsoft.com/office/drawing/2014/main" id="{AEF9B794-14DD-4C96-868C-9770D69CBD39}"/>
                </a:ext>
              </a:extLst>
            </p:cNvPr>
            <p:cNvSpPr txBox="1"/>
            <p:nvPr/>
          </p:nvSpPr>
          <p:spPr>
            <a:xfrm>
              <a:off x="1726633" y="293397"/>
              <a:ext cx="1624464" cy="377824"/>
            </a:xfrm>
            <a:prstGeom prst="rect">
              <a:avLst/>
            </a:prstGeom>
            <a:noFill/>
            <a:ln w="12700">
              <a:solidFill>
                <a:srgbClr val="C00000"/>
              </a:solidFill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dirty="0">
                  <a:solidFill>
                    <a:srgbClr val="C00000"/>
                  </a:solidFill>
                  <a:effectLst/>
                  <a:latin typeface="Times New Roman" panose="02020603050405020304" pitchFamily="18" charset="0"/>
                  <a:ea typeface="DengXian" panose="02010600030101010101" pitchFamily="2" charset="-122"/>
                  <a:cs typeface="Times New Roman" panose="02020603050405020304" pitchFamily="18" charset="0"/>
                  <a:sym typeface="Symbol" panose="05050102010706020507" pitchFamily="18" charset="2"/>
                </a:rPr>
                <a:t></a:t>
              </a:r>
              <a:r>
                <a:rPr lang="en-US" dirty="0">
                  <a:solidFill>
                    <a:srgbClr val="C00000"/>
                  </a:solidFill>
                  <a:effectLst/>
                  <a:latin typeface="Times New Roman" panose="02020603050405020304" pitchFamily="18" charset="0"/>
                  <a:ea typeface="DengXian" panose="02010600030101010101" pitchFamily="2" charset="-122"/>
                  <a:cs typeface="Times New Roman" panose="02020603050405020304" pitchFamily="18" charset="0"/>
                </a:rPr>
                <a:t> = 10, </a:t>
              </a:r>
              <a:r>
                <a:rPr lang="en-US" i="1" dirty="0">
                  <a:solidFill>
                    <a:srgbClr val="C00000"/>
                  </a:solidFill>
                  <a:effectLst/>
                  <a:latin typeface="Times New Roman" panose="02020603050405020304" pitchFamily="18" charset="0"/>
                  <a:ea typeface="DengXian" panose="02010600030101010101" pitchFamily="2" charset="-122"/>
                  <a:cs typeface="Times New Roman" panose="02020603050405020304" pitchFamily="18" charset="0"/>
                </a:rPr>
                <a:t>n</a:t>
              </a:r>
              <a:r>
                <a:rPr lang="en-US" dirty="0">
                  <a:solidFill>
                    <a:srgbClr val="C00000"/>
                  </a:solidFill>
                  <a:effectLst/>
                  <a:latin typeface="Times New Roman" panose="02020603050405020304" pitchFamily="18" charset="0"/>
                  <a:ea typeface="DengXian" panose="02010600030101010101" pitchFamily="2" charset="-122"/>
                  <a:cs typeface="Times New Roman" panose="02020603050405020304" pitchFamily="18" charset="0"/>
                </a:rPr>
                <a:t> = 0.6</a:t>
              </a:r>
              <a:endParaRPr lang="en-US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0" name="Text Box 10">
              <a:extLst>
                <a:ext uri="{FF2B5EF4-FFF2-40B4-BE49-F238E27FC236}">
                  <a16:creationId xmlns:a16="http://schemas.microsoft.com/office/drawing/2014/main" id="{D069684A-077C-4B42-B2A0-2F3BCB450796}"/>
                </a:ext>
              </a:extLst>
            </p:cNvPr>
            <p:cNvSpPr txBox="1"/>
            <p:nvPr/>
          </p:nvSpPr>
          <p:spPr>
            <a:xfrm>
              <a:off x="1215794" y="694739"/>
              <a:ext cx="1631513" cy="359599"/>
            </a:xfrm>
            <a:prstGeom prst="rect">
              <a:avLst/>
            </a:prstGeom>
            <a:noFill/>
            <a:ln w="12700">
              <a:solidFill>
                <a:srgbClr val="C00000"/>
              </a:solidFill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dirty="0">
                  <a:solidFill>
                    <a:srgbClr val="C00000"/>
                  </a:solidFill>
                  <a:effectLst/>
                  <a:latin typeface="Times New Roman" panose="02020603050405020304" pitchFamily="18" charset="0"/>
                  <a:ea typeface="DengXian" panose="02010600030101010101" pitchFamily="2" charset="-122"/>
                  <a:cs typeface="Times New Roman" panose="02020603050405020304" pitchFamily="18" charset="0"/>
                  <a:sym typeface="Symbol" panose="05050102010706020507" pitchFamily="18" charset="2"/>
                </a:rPr>
                <a:t></a:t>
              </a:r>
              <a:r>
                <a:rPr lang="en-US" dirty="0">
                  <a:solidFill>
                    <a:srgbClr val="C00000"/>
                  </a:solidFill>
                  <a:effectLst/>
                  <a:latin typeface="Times New Roman" panose="02020603050405020304" pitchFamily="18" charset="0"/>
                  <a:ea typeface="DengXian" panose="02010600030101010101" pitchFamily="2" charset="-122"/>
                  <a:cs typeface="Times New Roman" panose="02020603050405020304" pitchFamily="18" charset="0"/>
                </a:rPr>
                <a:t> = 50, </a:t>
              </a:r>
              <a:r>
                <a:rPr lang="en-US" i="1" dirty="0">
                  <a:solidFill>
                    <a:srgbClr val="C00000"/>
                  </a:solidFill>
                  <a:effectLst/>
                  <a:latin typeface="Times New Roman" panose="02020603050405020304" pitchFamily="18" charset="0"/>
                  <a:ea typeface="DengXian" panose="02010600030101010101" pitchFamily="2" charset="-122"/>
                  <a:cs typeface="Times New Roman" panose="02020603050405020304" pitchFamily="18" charset="0"/>
                </a:rPr>
                <a:t>n</a:t>
              </a:r>
              <a:r>
                <a:rPr lang="en-US" dirty="0">
                  <a:solidFill>
                    <a:srgbClr val="C00000"/>
                  </a:solidFill>
                  <a:effectLst/>
                  <a:latin typeface="Times New Roman" panose="02020603050405020304" pitchFamily="18" charset="0"/>
                  <a:ea typeface="DengXian" panose="02010600030101010101" pitchFamily="2" charset="-122"/>
                  <a:cs typeface="Times New Roman" panose="02020603050405020304" pitchFamily="18" charset="0"/>
                </a:rPr>
                <a:t> = 0.6</a:t>
              </a:r>
              <a:endParaRPr lang="en-US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2" name="Text Box 11">
              <a:extLst>
                <a:ext uri="{FF2B5EF4-FFF2-40B4-BE49-F238E27FC236}">
                  <a16:creationId xmlns:a16="http://schemas.microsoft.com/office/drawing/2014/main" id="{739705AA-2507-47AB-8B45-3AFBBAA16717}"/>
                </a:ext>
              </a:extLst>
            </p:cNvPr>
            <p:cNvSpPr txBox="1"/>
            <p:nvPr/>
          </p:nvSpPr>
          <p:spPr>
            <a:xfrm>
              <a:off x="766257" y="1098157"/>
              <a:ext cx="1631512" cy="377823"/>
            </a:xfrm>
            <a:prstGeom prst="rect">
              <a:avLst/>
            </a:prstGeom>
            <a:noFill/>
            <a:ln w="12700">
              <a:solidFill>
                <a:srgbClr val="C00000"/>
              </a:solidFill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>
                  <a:solidFill>
                    <a:srgbClr val="C00000"/>
                  </a:solidFill>
                  <a:effectLst/>
                  <a:latin typeface="Times New Roman" panose="02020603050405020304" pitchFamily="18" charset="0"/>
                  <a:ea typeface="DengXian" panose="02010600030101010101" pitchFamily="2" charset="-122"/>
                  <a:cs typeface="Times New Roman" panose="02020603050405020304" pitchFamily="18" charset="0"/>
                  <a:sym typeface="Symbol" panose="05050102010706020507" pitchFamily="18" charset="2"/>
                </a:rPr>
                <a:t></a:t>
              </a:r>
              <a:r>
                <a:rPr lang="en-US">
                  <a:solidFill>
                    <a:srgbClr val="C00000"/>
                  </a:solidFill>
                  <a:effectLst/>
                  <a:latin typeface="Times New Roman" panose="02020603050405020304" pitchFamily="18" charset="0"/>
                  <a:ea typeface="DengXian" panose="02010600030101010101" pitchFamily="2" charset="-122"/>
                  <a:cs typeface="Times New Roman" panose="02020603050405020304" pitchFamily="18" charset="0"/>
                </a:rPr>
                <a:t> = 10, </a:t>
              </a:r>
              <a:r>
                <a:rPr lang="en-US" i="1">
                  <a:solidFill>
                    <a:srgbClr val="C00000"/>
                  </a:solidFill>
                  <a:effectLst/>
                  <a:latin typeface="Times New Roman" panose="02020603050405020304" pitchFamily="18" charset="0"/>
                  <a:ea typeface="DengXian" panose="02010600030101010101" pitchFamily="2" charset="-122"/>
                  <a:cs typeface="Times New Roman" panose="02020603050405020304" pitchFamily="18" charset="0"/>
                </a:rPr>
                <a:t>n</a:t>
              </a:r>
              <a:r>
                <a:rPr lang="en-US">
                  <a:solidFill>
                    <a:srgbClr val="C00000"/>
                  </a:solidFill>
                  <a:effectLst/>
                  <a:latin typeface="Times New Roman" panose="02020603050405020304" pitchFamily="18" charset="0"/>
                  <a:ea typeface="DengXian" panose="02010600030101010101" pitchFamily="2" charset="-122"/>
                  <a:cs typeface="Times New Roman" panose="02020603050405020304" pitchFamily="18" charset="0"/>
                </a:rPr>
                <a:t> = 0.2</a:t>
              </a:r>
              <a:endParaRPr lang="en-US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3" name="Text Box 12">
              <a:extLst>
                <a:ext uri="{FF2B5EF4-FFF2-40B4-BE49-F238E27FC236}">
                  <a16:creationId xmlns:a16="http://schemas.microsoft.com/office/drawing/2014/main" id="{D19AD716-19C6-4403-980E-2DD40C5BAF66}"/>
                </a:ext>
              </a:extLst>
            </p:cNvPr>
            <p:cNvSpPr txBox="1"/>
            <p:nvPr/>
          </p:nvSpPr>
          <p:spPr>
            <a:xfrm>
              <a:off x="548373" y="1530120"/>
              <a:ext cx="1532775" cy="388041"/>
            </a:xfrm>
            <a:prstGeom prst="rect">
              <a:avLst/>
            </a:prstGeom>
            <a:noFill/>
            <a:ln w="12700">
              <a:solidFill>
                <a:srgbClr val="C00000"/>
              </a:solidFill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dirty="0">
                  <a:solidFill>
                    <a:srgbClr val="C00000"/>
                  </a:solidFill>
                  <a:effectLst/>
                  <a:latin typeface="Times New Roman" panose="02020603050405020304" pitchFamily="18" charset="0"/>
                  <a:ea typeface="DengXian" panose="02010600030101010101" pitchFamily="2" charset="-122"/>
                  <a:cs typeface="Times New Roman" panose="02020603050405020304" pitchFamily="18" charset="0"/>
                  <a:sym typeface="Symbol" panose="05050102010706020507" pitchFamily="18" charset="2"/>
                </a:rPr>
                <a:t></a:t>
              </a:r>
              <a:r>
                <a:rPr lang="en-US" dirty="0">
                  <a:solidFill>
                    <a:srgbClr val="C00000"/>
                  </a:solidFill>
                  <a:effectLst/>
                  <a:latin typeface="Times New Roman" panose="02020603050405020304" pitchFamily="18" charset="0"/>
                  <a:ea typeface="DengXian" panose="02010600030101010101" pitchFamily="2" charset="-122"/>
                  <a:cs typeface="Times New Roman" panose="02020603050405020304" pitchFamily="18" charset="0"/>
                </a:rPr>
                <a:t> = 50, </a:t>
              </a:r>
              <a:r>
                <a:rPr lang="en-US" i="1" dirty="0">
                  <a:solidFill>
                    <a:srgbClr val="C00000"/>
                  </a:solidFill>
                  <a:effectLst/>
                  <a:latin typeface="Times New Roman" panose="02020603050405020304" pitchFamily="18" charset="0"/>
                  <a:ea typeface="DengXian" panose="02010600030101010101" pitchFamily="2" charset="-122"/>
                  <a:cs typeface="Times New Roman" panose="02020603050405020304" pitchFamily="18" charset="0"/>
                </a:rPr>
                <a:t>n</a:t>
              </a:r>
              <a:r>
                <a:rPr lang="en-US" dirty="0">
                  <a:solidFill>
                    <a:srgbClr val="C00000"/>
                  </a:solidFill>
                  <a:effectLst/>
                  <a:latin typeface="Times New Roman" panose="02020603050405020304" pitchFamily="18" charset="0"/>
                  <a:ea typeface="DengXian" panose="02010600030101010101" pitchFamily="2" charset="-122"/>
                  <a:cs typeface="Times New Roman" panose="02020603050405020304" pitchFamily="18" charset="0"/>
                </a:rPr>
                <a:t> = 0.2</a:t>
              </a:r>
              <a:endParaRPr lang="en-US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1B566B35-0372-467D-98BF-B8781CE294D9}"/>
                </a:ext>
              </a:extLst>
            </p:cNvPr>
            <p:cNvCxnSpPr/>
            <p:nvPr/>
          </p:nvCxnSpPr>
          <p:spPr>
            <a:xfrm flipH="1" flipV="1">
              <a:off x="102168" y="0"/>
              <a:ext cx="1624464" cy="490404"/>
            </a:xfrm>
            <a:prstGeom prst="straightConnector1">
              <a:avLst/>
            </a:prstGeom>
            <a:ln w="127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13674C78-4E24-4F38-8932-BEE66F845CB8}"/>
                </a:ext>
              </a:extLst>
            </p:cNvPr>
            <p:cNvCxnSpPr/>
            <p:nvPr/>
          </p:nvCxnSpPr>
          <p:spPr>
            <a:xfrm flipH="1" flipV="1">
              <a:off x="30651" y="434212"/>
              <a:ext cx="1184910" cy="377825"/>
            </a:xfrm>
            <a:prstGeom prst="straightConnector1">
              <a:avLst/>
            </a:prstGeom>
            <a:ln w="127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6E23C7E5-B42F-4F33-A549-18D06DCD982D}"/>
                </a:ext>
              </a:extLst>
            </p:cNvPr>
            <p:cNvCxnSpPr/>
            <p:nvPr/>
          </p:nvCxnSpPr>
          <p:spPr>
            <a:xfrm flipH="1" flipV="1">
              <a:off x="0" y="929725"/>
              <a:ext cx="761014" cy="224584"/>
            </a:xfrm>
            <a:prstGeom prst="straightConnector1">
              <a:avLst/>
            </a:prstGeom>
            <a:ln w="127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C57DE3BF-FD0D-4822-BDC9-672BA1CD522A}"/>
                </a:ext>
              </a:extLst>
            </p:cNvPr>
            <p:cNvCxnSpPr/>
            <p:nvPr/>
          </p:nvCxnSpPr>
          <p:spPr>
            <a:xfrm flipH="1" flipV="1">
              <a:off x="263265" y="1468032"/>
              <a:ext cx="306070" cy="81280"/>
            </a:xfrm>
            <a:prstGeom prst="straightConnector1">
              <a:avLst/>
            </a:prstGeom>
            <a:ln w="127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99541A84-95F7-4E99-A019-135E49914D20}"/>
                </a:ext>
              </a:extLst>
            </p:cNvPr>
            <p:cNvCxnSpPr/>
            <p:nvPr/>
          </p:nvCxnSpPr>
          <p:spPr>
            <a:xfrm flipH="1" flipV="1">
              <a:off x="1399696" y="2123401"/>
              <a:ext cx="985520" cy="239395"/>
            </a:xfrm>
            <a:prstGeom prst="straightConnector1">
              <a:avLst/>
            </a:prstGeom>
            <a:ln w="127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Rectangle 13">
            <a:extLst>
              <a:ext uri="{FF2B5EF4-FFF2-40B4-BE49-F238E27FC236}">
                <a16:creationId xmlns:a16="http://schemas.microsoft.com/office/drawing/2014/main" id="{ED8A1E27-74C4-46F7-AADB-1A8AA11AC6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" name="Rectangle 19">
            <a:extLst>
              <a:ext uri="{FF2B5EF4-FFF2-40B4-BE49-F238E27FC236}">
                <a16:creationId xmlns:a16="http://schemas.microsoft.com/office/drawing/2014/main" id="{114407CD-E167-4746-BD8C-772A6A3372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57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" name="Rectangle 20">
            <a:extLst>
              <a:ext uri="{FF2B5EF4-FFF2-40B4-BE49-F238E27FC236}">
                <a16:creationId xmlns:a16="http://schemas.microsoft.com/office/drawing/2014/main" id="{0FCFE87C-5025-4CB9-9D75-23B59BE592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962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0B48997-0238-491E-9F5F-4B12B1A96A97}"/>
              </a:ext>
            </a:extLst>
          </p:cNvPr>
          <p:cNvSpPr txBox="1"/>
          <p:nvPr/>
        </p:nvSpPr>
        <p:spPr>
          <a:xfrm>
            <a:off x="1982235" y="5717593"/>
            <a:ext cx="860114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The time of adaptation has to be optimal (not too frequent or slow).</a:t>
            </a:r>
          </a:p>
        </p:txBody>
      </p:sp>
    </p:spTree>
    <p:extLst>
      <p:ext uri="{BB962C8B-B14F-4D97-AF65-F5344CB8AC3E}">
        <p14:creationId xmlns:p14="http://schemas.microsoft.com/office/powerpoint/2010/main" val="2051229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31715" y="500662"/>
            <a:ext cx="9144000" cy="712188"/>
          </a:xfrm>
        </p:spPr>
        <p:txBody>
          <a:bodyPr>
            <a:noAutofit/>
          </a:bodyPr>
          <a:lstStyle/>
          <a:p>
            <a:r>
              <a:rPr lang="en-US" sz="4400" b="1" dirty="0"/>
              <a:t>Strategy Pool Experiments</a:t>
            </a:r>
            <a:endParaRPr lang="en-US" sz="4400" b="1" baseline="30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FEB5B-16A8-4DEE-BB2E-0D48B630DA04}" type="slidenum">
              <a:rPr lang="en-US" sz="1400" smtClean="0">
                <a:solidFill>
                  <a:schemeClr val="tx1"/>
                </a:solidFill>
              </a:rPr>
              <a:t>42</a:t>
            </a:fld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AB38EC-3B85-462C-BDDE-02E558713328}"/>
              </a:ext>
            </a:extLst>
          </p:cNvPr>
          <p:cNvSpPr txBox="1"/>
          <p:nvPr/>
        </p:nvSpPr>
        <p:spPr>
          <a:xfrm>
            <a:off x="783774" y="1664897"/>
            <a:ext cx="10613569" cy="47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effectLst/>
                <a:ea typeface="DengXian" panose="02010600030101010101" pitchFamily="2" charset="-122"/>
                <a:cs typeface="Times New Roman" panose="02020603050405020304" pitchFamily="18" charset="0"/>
              </a:rPr>
              <a:t>Experiments on the strategy pools of the agents:</a:t>
            </a:r>
          </a:p>
        </p:txBody>
      </p:sp>
      <p:grpSp>
        <p:nvGrpSpPr>
          <p:cNvPr id="5" name="Canvas 21">
            <a:extLst>
              <a:ext uri="{FF2B5EF4-FFF2-40B4-BE49-F238E27FC236}">
                <a16:creationId xmlns:a16="http://schemas.microsoft.com/office/drawing/2014/main" id="{BF563019-0DCF-4CCC-8AFE-A4D16DC3C4D0}"/>
              </a:ext>
            </a:extLst>
          </p:cNvPr>
          <p:cNvGrpSpPr/>
          <p:nvPr/>
        </p:nvGrpSpPr>
        <p:grpSpPr>
          <a:xfrm>
            <a:off x="3347358" y="2235256"/>
            <a:ext cx="5486400" cy="4106545"/>
            <a:chOff x="0" y="0"/>
            <a:chExt cx="5486400" cy="410654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AA1F974-886A-4AC0-857D-FBAB062C9EA9}"/>
                </a:ext>
              </a:extLst>
            </p:cNvPr>
            <p:cNvSpPr/>
            <p:nvPr/>
          </p:nvSpPr>
          <p:spPr>
            <a:xfrm>
              <a:off x="0" y="0"/>
              <a:ext cx="5486400" cy="4106545"/>
            </a:xfrm>
            <a:prstGeom prst="rect">
              <a:avLst/>
            </a:prstGeom>
          </p:spPr>
          <p:txBody>
            <a:bodyPr/>
            <a:lstStyle/>
            <a:p>
              <a:endParaRPr lang="en-US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79563641-31BB-4C08-A3ED-CE39E9B9EF9A}"/>
                </a:ext>
              </a:extLst>
            </p:cNvPr>
            <p:cNvGrpSpPr/>
            <p:nvPr/>
          </p:nvGrpSpPr>
          <p:grpSpPr>
            <a:xfrm>
              <a:off x="919508" y="71518"/>
              <a:ext cx="3187629" cy="763666"/>
              <a:chOff x="924617" y="260527"/>
              <a:chExt cx="3187629" cy="763666"/>
            </a:xfrm>
          </p:grpSpPr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8B03FAE9-98B0-464D-ABC8-89777EFBD875}"/>
                  </a:ext>
                </a:extLst>
              </p:cNvPr>
              <p:cNvCxnSpPr/>
              <p:nvPr/>
            </p:nvCxnSpPr>
            <p:spPr>
              <a:xfrm flipH="1">
                <a:off x="1215794" y="260527"/>
                <a:ext cx="1" cy="485297"/>
              </a:xfrm>
              <a:prstGeom prst="line">
                <a:avLst/>
              </a:prstGeom>
              <a:ln w="635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0D5D21B6-82FF-4E34-BE25-0FBBA88FC73E}"/>
                  </a:ext>
                </a:extLst>
              </p:cNvPr>
              <p:cNvCxnSpPr/>
              <p:nvPr/>
            </p:nvCxnSpPr>
            <p:spPr>
              <a:xfrm flipH="1">
                <a:off x="1395390" y="266665"/>
                <a:ext cx="0" cy="485140"/>
              </a:xfrm>
              <a:prstGeom prst="line">
                <a:avLst/>
              </a:prstGeom>
              <a:ln w="635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2D058D30-8230-42C5-BE61-51FE79B99C18}"/>
                  </a:ext>
                </a:extLst>
              </p:cNvPr>
              <p:cNvCxnSpPr/>
              <p:nvPr/>
            </p:nvCxnSpPr>
            <p:spPr>
              <a:xfrm flipH="1">
                <a:off x="2285159" y="272380"/>
                <a:ext cx="0" cy="485140"/>
              </a:xfrm>
              <a:prstGeom prst="line">
                <a:avLst/>
              </a:prstGeom>
              <a:ln w="635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66BF34F9-8B2D-47F5-A07B-701C2812B98C}"/>
                  </a:ext>
                </a:extLst>
              </p:cNvPr>
              <p:cNvCxnSpPr/>
              <p:nvPr/>
            </p:nvCxnSpPr>
            <p:spPr>
              <a:xfrm flipH="1">
                <a:off x="2778515" y="277488"/>
                <a:ext cx="0" cy="485140"/>
              </a:xfrm>
              <a:prstGeom prst="line">
                <a:avLst/>
              </a:prstGeom>
              <a:ln w="63500">
                <a:solidFill>
                  <a:srgbClr val="6666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D2C8863D-F885-4726-BCA8-76A7C0247956}"/>
                  </a:ext>
                </a:extLst>
              </p:cNvPr>
              <p:cNvCxnSpPr/>
              <p:nvPr/>
            </p:nvCxnSpPr>
            <p:spPr>
              <a:xfrm flipH="1">
                <a:off x="3581348" y="288284"/>
                <a:ext cx="0" cy="485140"/>
              </a:xfrm>
              <a:prstGeom prst="line">
                <a:avLst/>
              </a:prstGeom>
              <a:ln w="635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465A0B1B-1530-499B-B2F3-E74B66F2DEC7}"/>
                  </a:ext>
                </a:extLst>
              </p:cNvPr>
              <p:cNvCxnSpPr/>
              <p:nvPr/>
            </p:nvCxnSpPr>
            <p:spPr>
              <a:xfrm flipH="1">
                <a:off x="3781198" y="288284"/>
                <a:ext cx="0" cy="485140"/>
              </a:xfrm>
              <a:prstGeom prst="line">
                <a:avLst/>
              </a:prstGeom>
              <a:ln w="635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" name="Text Box 8">
                <a:extLst>
                  <a:ext uri="{FF2B5EF4-FFF2-40B4-BE49-F238E27FC236}">
                    <a16:creationId xmlns:a16="http://schemas.microsoft.com/office/drawing/2014/main" id="{DF7F4E6B-BAD7-4309-9D69-273CC94DAA5E}"/>
                  </a:ext>
                </a:extLst>
              </p:cNvPr>
              <p:cNvSpPr txBox="1"/>
              <p:nvPr/>
            </p:nvSpPr>
            <p:spPr>
              <a:xfrm>
                <a:off x="924617" y="763208"/>
                <a:ext cx="761148" cy="260985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>
                  <a:lnSpc>
                    <a:spcPct val="106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sz="1200">
                    <a:effectLst/>
                    <a:latin typeface="Times New Roman" panose="02020603050405020304" pitchFamily="18" charset="0"/>
                    <a:ea typeface="DengXian" panose="02010600030101010101" pitchFamily="2" charset="-122"/>
                  </a:rPr>
                  <a:t>Best two  </a:t>
                </a:r>
              </a:p>
            </p:txBody>
          </p:sp>
          <p:sp>
            <p:nvSpPr>
              <p:cNvPr id="57" name="Text Box 8">
                <a:extLst>
                  <a:ext uri="{FF2B5EF4-FFF2-40B4-BE49-F238E27FC236}">
                    <a16:creationId xmlns:a16="http://schemas.microsoft.com/office/drawing/2014/main" id="{3CD2990B-A7FD-4E95-8857-AD6137544362}"/>
                  </a:ext>
                </a:extLst>
              </p:cNvPr>
              <p:cNvSpPr txBox="1"/>
              <p:nvPr/>
            </p:nvSpPr>
            <p:spPr>
              <a:xfrm>
                <a:off x="2034341" y="763208"/>
                <a:ext cx="1020469" cy="260985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algn="ctr">
                  <a:lnSpc>
                    <a:spcPct val="105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sz="1200">
                    <a:effectLst/>
                    <a:latin typeface="Times New Roman" panose="02020603050405020304" pitchFamily="18" charset="0"/>
                    <a:ea typeface="DengXian" panose="02010600030101010101" pitchFamily="2" charset="-122"/>
                  </a:rPr>
                  <a:t>Random two </a:t>
                </a:r>
              </a:p>
            </p:txBody>
          </p:sp>
          <p:sp>
            <p:nvSpPr>
              <p:cNvPr id="58" name="Text Box 8">
                <a:extLst>
                  <a:ext uri="{FF2B5EF4-FFF2-40B4-BE49-F238E27FC236}">
                    <a16:creationId xmlns:a16="http://schemas.microsoft.com/office/drawing/2014/main" id="{25070094-F351-4F00-8A2F-45820F10B717}"/>
                  </a:ext>
                </a:extLst>
              </p:cNvPr>
              <p:cNvSpPr txBox="1"/>
              <p:nvPr/>
            </p:nvSpPr>
            <p:spPr>
              <a:xfrm>
                <a:off x="3270570" y="763208"/>
                <a:ext cx="841676" cy="260985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algn="ctr">
                  <a:lnSpc>
                    <a:spcPct val="105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sz="1200">
                    <a:effectLst/>
                    <a:latin typeface="Times New Roman" panose="02020603050405020304" pitchFamily="18" charset="0"/>
                    <a:ea typeface="DengXian" panose="02010600030101010101" pitchFamily="2" charset="-122"/>
                  </a:rPr>
                  <a:t>Worst two 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D8EF4857-4A55-48B4-B5E2-175E6766CCE1}"/>
                </a:ext>
              </a:extLst>
            </p:cNvPr>
            <p:cNvGrpSpPr/>
            <p:nvPr/>
          </p:nvGrpSpPr>
          <p:grpSpPr>
            <a:xfrm>
              <a:off x="802016" y="850175"/>
              <a:ext cx="2974073" cy="761962"/>
              <a:chOff x="793006" y="758225"/>
              <a:chExt cx="2974073" cy="761962"/>
            </a:xfrm>
          </p:grpSpPr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DE04434B-E925-462D-980A-D6423C353D25}"/>
                  </a:ext>
                </a:extLst>
              </p:cNvPr>
              <p:cNvCxnSpPr/>
              <p:nvPr/>
            </p:nvCxnSpPr>
            <p:spPr>
              <a:xfrm flipH="1">
                <a:off x="1201675" y="1007557"/>
                <a:ext cx="1" cy="485044"/>
              </a:xfrm>
              <a:prstGeom prst="line">
                <a:avLst/>
              </a:prstGeom>
              <a:ln w="635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6B983A41-4E05-403E-8F5D-A48B78323E6C}"/>
                  </a:ext>
                </a:extLst>
              </p:cNvPr>
              <p:cNvCxnSpPr/>
              <p:nvPr/>
            </p:nvCxnSpPr>
            <p:spPr>
              <a:xfrm flipH="1">
                <a:off x="1381271" y="1013692"/>
                <a:ext cx="0" cy="484887"/>
              </a:xfrm>
              <a:prstGeom prst="line">
                <a:avLst/>
              </a:prstGeom>
              <a:ln w="635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06726373-9459-4EC0-BC9D-C51E7EB7785E}"/>
                  </a:ext>
                </a:extLst>
              </p:cNvPr>
              <p:cNvCxnSpPr/>
              <p:nvPr/>
            </p:nvCxnSpPr>
            <p:spPr>
              <a:xfrm>
                <a:off x="2271040" y="1019302"/>
                <a:ext cx="0" cy="237359"/>
              </a:xfrm>
              <a:prstGeom prst="line">
                <a:avLst/>
              </a:prstGeom>
              <a:ln w="635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69229F23-4B28-4F50-95DE-FC6820A98D25}"/>
                  </a:ext>
                </a:extLst>
              </p:cNvPr>
              <p:cNvCxnSpPr/>
              <p:nvPr/>
            </p:nvCxnSpPr>
            <p:spPr>
              <a:xfrm>
                <a:off x="2271040" y="1272712"/>
                <a:ext cx="0" cy="247474"/>
              </a:xfrm>
              <a:prstGeom prst="line">
                <a:avLst/>
              </a:prstGeom>
              <a:ln w="63500">
                <a:solidFill>
                  <a:srgbClr val="6666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73DC040E-B747-4E7D-9B76-B5B9C0737740}"/>
                  </a:ext>
                </a:extLst>
              </p:cNvPr>
              <p:cNvCxnSpPr/>
              <p:nvPr/>
            </p:nvCxnSpPr>
            <p:spPr>
              <a:xfrm flipH="1">
                <a:off x="3567229" y="1035300"/>
                <a:ext cx="0" cy="484887"/>
              </a:xfrm>
              <a:prstGeom prst="line">
                <a:avLst/>
              </a:prstGeom>
              <a:ln w="635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5A471BB8-8160-4A76-ADA1-88953FA88C61}"/>
                  </a:ext>
                </a:extLst>
              </p:cNvPr>
              <p:cNvCxnSpPr/>
              <p:nvPr/>
            </p:nvCxnSpPr>
            <p:spPr>
              <a:xfrm flipH="1">
                <a:off x="3767079" y="1035300"/>
                <a:ext cx="0" cy="484887"/>
              </a:xfrm>
              <a:prstGeom prst="line">
                <a:avLst/>
              </a:prstGeom>
              <a:ln w="635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Text Box 8">
                <a:extLst>
                  <a:ext uri="{FF2B5EF4-FFF2-40B4-BE49-F238E27FC236}">
                    <a16:creationId xmlns:a16="http://schemas.microsoft.com/office/drawing/2014/main" id="{4652D3F0-5671-49E2-A2E8-8A935F4B9CC6}"/>
                  </a:ext>
                </a:extLst>
              </p:cNvPr>
              <p:cNvSpPr txBox="1"/>
              <p:nvPr/>
            </p:nvSpPr>
            <p:spPr>
              <a:xfrm>
                <a:off x="793006" y="758225"/>
                <a:ext cx="989819" cy="314535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>
                  <a:lnSpc>
                    <a:spcPct val="105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sz="1200">
                    <a:effectLst/>
                    <a:latin typeface="Times New Roman" panose="02020603050405020304" pitchFamily="18" charset="0"/>
                    <a:ea typeface="DengXian" panose="02010600030101010101" pitchFamily="2" charset="-122"/>
                  </a:rPr>
                  <a:t>Operation a:  </a:t>
                </a:r>
              </a:p>
            </p:txBody>
          </p: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84E86A3D-D7FB-4744-8DDE-37C165BDE45E}"/>
                  </a:ext>
                </a:extLst>
              </p:cNvPr>
              <p:cNvCxnSpPr/>
              <p:nvPr/>
            </p:nvCxnSpPr>
            <p:spPr>
              <a:xfrm>
                <a:off x="2782805" y="1283323"/>
                <a:ext cx="0" cy="236855"/>
              </a:xfrm>
              <a:prstGeom prst="line">
                <a:avLst/>
              </a:prstGeom>
              <a:ln w="635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5A3F2549-108B-418A-BFF0-9F7D075755EC}"/>
                  </a:ext>
                </a:extLst>
              </p:cNvPr>
              <p:cNvCxnSpPr/>
              <p:nvPr/>
            </p:nvCxnSpPr>
            <p:spPr>
              <a:xfrm>
                <a:off x="2782805" y="1018843"/>
                <a:ext cx="0" cy="247015"/>
              </a:xfrm>
              <a:prstGeom prst="line">
                <a:avLst/>
              </a:prstGeom>
              <a:ln w="63500">
                <a:solidFill>
                  <a:srgbClr val="6666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DAE5E2E8-7FE9-4176-9236-C8BF6172375F}"/>
                </a:ext>
              </a:extLst>
            </p:cNvPr>
            <p:cNvGrpSpPr/>
            <p:nvPr/>
          </p:nvGrpSpPr>
          <p:grpSpPr>
            <a:xfrm>
              <a:off x="794584" y="1640998"/>
              <a:ext cx="2983084" cy="787290"/>
              <a:chOff x="0" y="0"/>
              <a:chExt cx="2983084" cy="787907"/>
            </a:xfrm>
          </p:grpSpPr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5BF44891-946D-482E-9E91-C9DDED98EBD2}"/>
                  </a:ext>
                </a:extLst>
              </p:cNvPr>
              <p:cNvCxnSpPr/>
              <p:nvPr/>
            </p:nvCxnSpPr>
            <p:spPr>
              <a:xfrm flipH="1">
                <a:off x="408669" y="249332"/>
                <a:ext cx="1" cy="485044"/>
              </a:xfrm>
              <a:prstGeom prst="line">
                <a:avLst/>
              </a:prstGeom>
              <a:ln w="635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A952F047-3398-4960-B592-54BB1DA5BEE7}"/>
                  </a:ext>
                </a:extLst>
              </p:cNvPr>
              <p:cNvCxnSpPr/>
              <p:nvPr/>
            </p:nvCxnSpPr>
            <p:spPr>
              <a:xfrm flipH="1">
                <a:off x="588265" y="255467"/>
                <a:ext cx="0" cy="484887"/>
              </a:xfrm>
              <a:prstGeom prst="line">
                <a:avLst/>
              </a:prstGeom>
              <a:ln w="635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792FE793-0239-4D36-AEF0-05EB944CB68D}"/>
                  </a:ext>
                </a:extLst>
              </p:cNvPr>
              <p:cNvCxnSpPr/>
              <p:nvPr/>
            </p:nvCxnSpPr>
            <p:spPr>
              <a:xfrm>
                <a:off x="2783234" y="277124"/>
                <a:ext cx="0" cy="237359"/>
              </a:xfrm>
              <a:prstGeom prst="line">
                <a:avLst/>
              </a:prstGeom>
              <a:ln w="635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852AD394-0D41-46B4-B20A-A223CA14D28C}"/>
                  </a:ext>
                </a:extLst>
              </p:cNvPr>
              <p:cNvCxnSpPr/>
              <p:nvPr/>
            </p:nvCxnSpPr>
            <p:spPr>
              <a:xfrm>
                <a:off x="2780671" y="540433"/>
                <a:ext cx="0" cy="247474"/>
              </a:xfrm>
              <a:prstGeom prst="line">
                <a:avLst/>
              </a:prstGeom>
              <a:ln w="63500">
                <a:solidFill>
                  <a:srgbClr val="6666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9737B986-C397-47CE-B395-8406DCB58F7B}"/>
                  </a:ext>
                </a:extLst>
              </p:cNvPr>
              <p:cNvCxnSpPr/>
              <p:nvPr/>
            </p:nvCxnSpPr>
            <p:spPr>
              <a:xfrm flipH="1">
                <a:off x="1476695" y="241288"/>
                <a:ext cx="0" cy="484887"/>
              </a:xfrm>
              <a:prstGeom prst="line">
                <a:avLst/>
              </a:prstGeom>
              <a:ln w="635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119BD677-1D60-4D8A-AE14-AA957318077A}"/>
                  </a:ext>
                </a:extLst>
              </p:cNvPr>
              <p:cNvCxnSpPr/>
              <p:nvPr/>
            </p:nvCxnSpPr>
            <p:spPr>
              <a:xfrm flipH="1">
                <a:off x="2008589" y="249330"/>
                <a:ext cx="0" cy="484887"/>
              </a:xfrm>
              <a:prstGeom prst="line">
                <a:avLst/>
              </a:prstGeom>
              <a:ln w="63500">
                <a:solidFill>
                  <a:srgbClr val="6666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" name="Text Box 8">
                <a:extLst>
                  <a:ext uri="{FF2B5EF4-FFF2-40B4-BE49-F238E27FC236}">
                    <a16:creationId xmlns:a16="http://schemas.microsoft.com/office/drawing/2014/main" id="{4B1F4610-268C-4F02-B14B-26CCA0398490}"/>
                  </a:ext>
                </a:extLst>
              </p:cNvPr>
              <p:cNvSpPr txBox="1"/>
              <p:nvPr/>
            </p:nvSpPr>
            <p:spPr>
              <a:xfrm>
                <a:off x="0" y="0"/>
                <a:ext cx="989819" cy="314535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>
                  <a:lnSpc>
                    <a:spcPct val="105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sz="1200">
                    <a:effectLst/>
                    <a:latin typeface="Times New Roman" panose="02020603050405020304" pitchFamily="18" charset="0"/>
                    <a:ea typeface="DengXian" panose="02010600030101010101" pitchFamily="2" charset="-122"/>
                  </a:rPr>
                  <a:t>Operation b:  </a:t>
                </a:r>
              </a:p>
            </p:txBody>
          </p: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9A2348B4-088E-411E-BB06-D6DB5D076AC5}"/>
                  </a:ext>
                </a:extLst>
              </p:cNvPr>
              <p:cNvCxnSpPr/>
              <p:nvPr/>
            </p:nvCxnSpPr>
            <p:spPr>
              <a:xfrm>
                <a:off x="2983084" y="540435"/>
                <a:ext cx="0" cy="236855"/>
              </a:xfrm>
              <a:prstGeom prst="line">
                <a:avLst/>
              </a:prstGeom>
              <a:ln w="635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11CABEB4-CE1E-4809-913E-00849C9A6158}"/>
                  </a:ext>
                </a:extLst>
              </p:cNvPr>
              <p:cNvCxnSpPr/>
              <p:nvPr/>
            </p:nvCxnSpPr>
            <p:spPr>
              <a:xfrm>
                <a:off x="2983084" y="267471"/>
                <a:ext cx="0" cy="247015"/>
              </a:xfrm>
              <a:prstGeom prst="line">
                <a:avLst/>
              </a:prstGeom>
              <a:ln w="63500">
                <a:solidFill>
                  <a:srgbClr val="6666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C87DD6B9-4D08-4BF1-ADEB-FFB44BF55175}"/>
                </a:ext>
              </a:extLst>
            </p:cNvPr>
            <p:cNvGrpSpPr/>
            <p:nvPr/>
          </p:nvGrpSpPr>
          <p:grpSpPr>
            <a:xfrm>
              <a:off x="794584" y="2379743"/>
              <a:ext cx="2998619" cy="776164"/>
              <a:chOff x="0" y="0"/>
              <a:chExt cx="2998619" cy="777292"/>
            </a:xfrm>
          </p:grpSpPr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AF55D855-208B-4E5A-AC65-A99BAEE165C3}"/>
                  </a:ext>
                </a:extLst>
              </p:cNvPr>
              <p:cNvCxnSpPr/>
              <p:nvPr/>
            </p:nvCxnSpPr>
            <p:spPr>
              <a:xfrm flipH="1">
                <a:off x="2998618" y="241460"/>
                <a:ext cx="1" cy="485044"/>
              </a:xfrm>
              <a:prstGeom prst="line">
                <a:avLst/>
              </a:prstGeom>
              <a:ln w="635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A0E7C206-8E7D-462C-885D-2E2C31AB6339}"/>
                  </a:ext>
                </a:extLst>
              </p:cNvPr>
              <p:cNvCxnSpPr/>
              <p:nvPr/>
            </p:nvCxnSpPr>
            <p:spPr>
              <a:xfrm flipH="1">
                <a:off x="2789548" y="241290"/>
                <a:ext cx="0" cy="484887"/>
              </a:xfrm>
              <a:prstGeom prst="line">
                <a:avLst/>
              </a:prstGeom>
              <a:ln w="635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15E3E2A5-DF08-478E-B40F-A57FC1082431}"/>
                  </a:ext>
                </a:extLst>
              </p:cNvPr>
              <p:cNvCxnSpPr/>
              <p:nvPr/>
            </p:nvCxnSpPr>
            <p:spPr>
              <a:xfrm>
                <a:off x="423994" y="265701"/>
                <a:ext cx="0" cy="237359"/>
              </a:xfrm>
              <a:prstGeom prst="line">
                <a:avLst/>
              </a:prstGeom>
              <a:ln w="635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C49B6C53-B784-43E7-B8D6-170EDE9F40BC}"/>
                  </a:ext>
                </a:extLst>
              </p:cNvPr>
              <p:cNvCxnSpPr/>
              <p:nvPr/>
            </p:nvCxnSpPr>
            <p:spPr>
              <a:xfrm>
                <a:off x="423995" y="529818"/>
                <a:ext cx="0" cy="247474"/>
              </a:xfrm>
              <a:prstGeom prst="line">
                <a:avLst/>
              </a:prstGeom>
              <a:ln w="635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8AADDBE2-B1A2-49F7-9A83-1FA3ED9CF459}"/>
                  </a:ext>
                </a:extLst>
              </p:cNvPr>
              <p:cNvCxnSpPr/>
              <p:nvPr/>
            </p:nvCxnSpPr>
            <p:spPr>
              <a:xfrm flipH="1">
                <a:off x="1476695" y="241288"/>
                <a:ext cx="0" cy="484887"/>
              </a:xfrm>
              <a:prstGeom prst="line">
                <a:avLst/>
              </a:prstGeom>
              <a:ln w="635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C1708083-55FF-4D74-B0C7-3D7A20F84245}"/>
                  </a:ext>
                </a:extLst>
              </p:cNvPr>
              <p:cNvCxnSpPr/>
              <p:nvPr/>
            </p:nvCxnSpPr>
            <p:spPr>
              <a:xfrm flipH="1">
                <a:off x="2008589" y="249330"/>
                <a:ext cx="0" cy="484887"/>
              </a:xfrm>
              <a:prstGeom prst="line">
                <a:avLst/>
              </a:prstGeom>
              <a:ln w="63500">
                <a:solidFill>
                  <a:srgbClr val="6666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Text Box 8">
                <a:extLst>
                  <a:ext uri="{FF2B5EF4-FFF2-40B4-BE49-F238E27FC236}">
                    <a16:creationId xmlns:a16="http://schemas.microsoft.com/office/drawing/2014/main" id="{34B86AF5-6EE4-4E41-826A-CA4DEED8C20C}"/>
                  </a:ext>
                </a:extLst>
              </p:cNvPr>
              <p:cNvSpPr txBox="1"/>
              <p:nvPr/>
            </p:nvSpPr>
            <p:spPr>
              <a:xfrm>
                <a:off x="0" y="0"/>
                <a:ext cx="989819" cy="314535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>
                  <a:lnSpc>
                    <a:spcPct val="105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sz="1200">
                    <a:effectLst/>
                    <a:latin typeface="Times New Roman" panose="02020603050405020304" pitchFamily="18" charset="0"/>
                    <a:ea typeface="DengXian" panose="02010600030101010101" pitchFamily="2" charset="-122"/>
                  </a:rPr>
                  <a:t>Operation c:  </a:t>
                </a:r>
              </a:p>
            </p:txBody>
          </p: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61C61339-0BAC-4B3B-8FF2-718F05A1CBB3}"/>
                  </a:ext>
                </a:extLst>
              </p:cNvPr>
              <p:cNvCxnSpPr/>
              <p:nvPr/>
            </p:nvCxnSpPr>
            <p:spPr>
              <a:xfrm>
                <a:off x="606374" y="535319"/>
                <a:ext cx="0" cy="236855"/>
              </a:xfrm>
              <a:prstGeom prst="line">
                <a:avLst/>
              </a:prstGeom>
              <a:ln w="635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53C4DEB6-7C34-4C05-96EB-F8E10657FE52}"/>
                  </a:ext>
                </a:extLst>
              </p:cNvPr>
              <p:cNvCxnSpPr/>
              <p:nvPr/>
            </p:nvCxnSpPr>
            <p:spPr>
              <a:xfrm>
                <a:off x="603590" y="262356"/>
                <a:ext cx="0" cy="247015"/>
              </a:xfrm>
              <a:prstGeom prst="line">
                <a:avLst/>
              </a:prstGeom>
              <a:ln w="635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FC8AC9A-63C0-4974-81DB-037852A6B5B5}"/>
                </a:ext>
              </a:extLst>
            </p:cNvPr>
            <p:cNvGrpSpPr/>
            <p:nvPr/>
          </p:nvGrpSpPr>
          <p:grpSpPr>
            <a:xfrm>
              <a:off x="794584" y="3155478"/>
              <a:ext cx="2983084" cy="786763"/>
              <a:chOff x="0" y="0"/>
              <a:chExt cx="2983084" cy="787907"/>
            </a:xfrm>
          </p:grpSpPr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7B321FBE-6C0C-4B26-913E-6BE549BCCBC7}"/>
                  </a:ext>
                </a:extLst>
              </p:cNvPr>
              <p:cNvCxnSpPr/>
              <p:nvPr/>
            </p:nvCxnSpPr>
            <p:spPr>
              <a:xfrm flipH="1">
                <a:off x="408669" y="249332"/>
                <a:ext cx="1" cy="485044"/>
              </a:xfrm>
              <a:prstGeom prst="line">
                <a:avLst/>
              </a:prstGeom>
              <a:ln w="635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40DED5E0-938A-4104-8DF3-A37DB79181AA}"/>
                  </a:ext>
                </a:extLst>
              </p:cNvPr>
              <p:cNvCxnSpPr/>
              <p:nvPr/>
            </p:nvCxnSpPr>
            <p:spPr>
              <a:xfrm flipH="1">
                <a:off x="588265" y="255467"/>
                <a:ext cx="0" cy="484887"/>
              </a:xfrm>
              <a:prstGeom prst="line">
                <a:avLst/>
              </a:prstGeom>
              <a:ln w="635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BEF93699-4033-4F27-AB70-2348E036984A}"/>
                  </a:ext>
                </a:extLst>
              </p:cNvPr>
              <p:cNvCxnSpPr/>
              <p:nvPr/>
            </p:nvCxnSpPr>
            <p:spPr>
              <a:xfrm>
                <a:off x="2783234" y="277124"/>
                <a:ext cx="0" cy="237359"/>
              </a:xfrm>
              <a:prstGeom prst="line">
                <a:avLst/>
              </a:prstGeom>
              <a:ln w="635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54FB906D-3EC3-4264-8DFE-DA0E06FEF416}"/>
                  </a:ext>
                </a:extLst>
              </p:cNvPr>
              <p:cNvCxnSpPr/>
              <p:nvPr/>
            </p:nvCxnSpPr>
            <p:spPr>
              <a:xfrm>
                <a:off x="2780671" y="540433"/>
                <a:ext cx="0" cy="247474"/>
              </a:xfrm>
              <a:prstGeom prst="line">
                <a:avLst/>
              </a:prstGeom>
              <a:ln w="635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3BCBD8A4-ABC8-4E23-82A7-FFFE5A0ABD4D}"/>
                  </a:ext>
                </a:extLst>
              </p:cNvPr>
              <p:cNvCxnSpPr/>
              <p:nvPr/>
            </p:nvCxnSpPr>
            <p:spPr>
              <a:xfrm flipH="1">
                <a:off x="1476695" y="241288"/>
                <a:ext cx="0" cy="484887"/>
              </a:xfrm>
              <a:prstGeom prst="line">
                <a:avLst/>
              </a:prstGeom>
              <a:ln w="635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39B57703-D65C-428F-8121-FEAB72872DD0}"/>
                  </a:ext>
                </a:extLst>
              </p:cNvPr>
              <p:cNvCxnSpPr/>
              <p:nvPr/>
            </p:nvCxnSpPr>
            <p:spPr>
              <a:xfrm flipH="1">
                <a:off x="2008589" y="249330"/>
                <a:ext cx="0" cy="484887"/>
              </a:xfrm>
              <a:prstGeom prst="line">
                <a:avLst/>
              </a:prstGeom>
              <a:ln w="63500">
                <a:solidFill>
                  <a:srgbClr val="6666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Text Box 8">
                <a:extLst>
                  <a:ext uri="{FF2B5EF4-FFF2-40B4-BE49-F238E27FC236}">
                    <a16:creationId xmlns:a16="http://schemas.microsoft.com/office/drawing/2014/main" id="{64F9C2FF-C5E2-4D7D-AE21-D00DB6003CDC}"/>
                  </a:ext>
                </a:extLst>
              </p:cNvPr>
              <p:cNvSpPr txBox="1"/>
              <p:nvPr/>
            </p:nvSpPr>
            <p:spPr>
              <a:xfrm>
                <a:off x="0" y="0"/>
                <a:ext cx="989819" cy="314535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>
                  <a:lnSpc>
                    <a:spcPct val="105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sz="1200">
                    <a:effectLst/>
                    <a:latin typeface="Times New Roman" panose="02020603050405020304" pitchFamily="18" charset="0"/>
                    <a:ea typeface="DengXian" panose="02010600030101010101" pitchFamily="2" charset="-122"/>
                  </a:rPr>
                  <a:t>Operation d:  </a:t>
                </a:r>
              </a:p>
            </p:txBody>
          </p: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43B0FF12-0249-4F42-8604-7AA61A5E8387}"/>
                  </a:ext>
                </a:extLst>
              </p:cNvPr>
              <p:cNvCxnSpPr/>
              <p:nvPr/>
            </p:nvCxnSpPr>
            <p:spPr>
              <a:xfrm>
                <a:off x="2983084" y="540435"/>
                <a:ext cx="0" cy="236855"/>
              </a:xfrm>
              <a:prstGeom prst="line">
                <a:avLst/>
              </a:prstGeom>
              <a:ln w="635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107DE4A7-E71F-4BF8-998D-2AD4F9ECD2E0}"/>
                  </a:ext>
                </a:extLst>
              </p:cNvPr>
              <p:cNvCxnSpPr/>
              <p:nvPr/>
            </p:nvCxnSpPr>
            <p:spPr>
              <a:xfrm>
                <a:off x="2983084" y="267471"/>
                <a:ext cx="0" cy="247015"/>
              </a:xfrm>
              <a:prstGeom prst="line">
                <a:avLst/>
              </a:prstGeom>
              <a:ln w="635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94885129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31715" y="500662"/>
            <a:ext cx="9144000" cy="712188"/>
          </a:xfrm>
        </p:spPr>
        <p:txBody>
          <a:bodyPr>
            <a:noAutofit/>
          </a:bodyPr>
          <a:lstStyle/>
          <a:p>
            <a:r>
              <a:rPr lang="en-US" sz="4400" b="1" dirty="0"/>
              <a:t>Results</a:t>
            </a:r>
            <a:endParaRPr lang="en-US" sz="4400" b="1" baseline="30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FEB5B-16A8-4DEE-BB2E-0D48B630DA04}" type="slidenum">
              <a:rPr lang="en-US" sz="1400" smtClean="0">
                <a:solidFill>
                  <a:schemeClr val="tx1"/>
                </a:solidFill>
              </a:rPr>
              <a:t>43</a:t>
            </a:fld>
            <a:endParaRPr lang="en-US" sz="1400" dirty="0">
              <a:solidFill>
                <a:schemeClr val="tx1"/>
              </a:solidFill>
            </a:endParaRPr>
          </a:p>
        </p:txBody>
      </p:sp>
      <p:grpSp>
        <p:nvGrpSpPr>
          <p:cNvPr id="5" name="Canvas 21">
            <a:extLst>
              <a:ext uri="{FF2B5EF4-FFF2-40B4-BE49-F238E27FC236}">
                <a16:creationId xmlns:a16="http://schemas.microsoft.com/office/drawing/2014/main" id="{BF563019-0DCF-4CCC-8AFE-A4D16DC3C4D0}"/>
              </a:ext>
            </a:extLst>
          </p:cNvPr>
          <p:cNvGrpSpPr/>
          <p:nvPr/>
        </p:nvGrpSpPr>
        <p:grpSpPr>
          <a:xfrm>
            <a:off x="536998" y="1447895"/>
            <a:ext cx="5486400" cy="4106545"/>
            <a:chOff x="0" y="0"/>
            <a:chExt cx="5486400" cy="410654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AA1F974-886A-4AC0-857D-FBAB062C9EA9}"/>
                </a:ext>
              </a:extLst>
            </p:cNvPr>
            <p:cNvSpPr/>
            <p:nvPr/>
          </p:nvSpPr>
          <p:spPr>
            <a:xfrm>
              <a:off x="0" y="0"/>
              <a:ext cx="5486400" cy="4106545"/>
            </a:xfrm>
            <a:prstGeom prst="rect">
              <a:avLst/>
            </a:prstGeom>
          </p:spPr>
          <p:txBody>
            <a:bodyPr/>
            <a:lstStyle/>
            <a:p>
              <a:endParaRPr lang="en-US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79563641-31BB-4C08-A3ED-CE39E9B9EF9A}"/>
                </a:ext>
              </a:extLst>
            </p:cNvPr>
            <p:cNvGrpSpPr/>
            <p:nvPr/>
          </p:nvGrpSpPr>
          <p:grpSpPr>
            <a:xfrm>
              <a:off x="919508" y="71518"/>
              <a:ext cx="3187629" cy="763666"/>
              <a:chOff x="924617" y="260527"/>
              <a:chExt cx="3187629" cy="763666"/>
            </a:xfrm>
          </p:grpSpPr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8B03FAE9-98B0-464D-ABC8-89777EFBD875}"/>
                  </a:ext>
                </a:extLst>
              </p:cNvPr>
              <p:cNvCxnSpPr/>
              <p:nvPr/>
            </p:nvCxnSpPr>
            <p:spPr>
              <a:xfrm flipH="1">
                <a:off x="1215794" y="260527"/>
                <a:ext cx="1" cy="485297"/>
              </a:xfrm>
              <a:prstGeom prst="line">
                <a:avLst/>
              </a:prstGeom>
              <a:ln w="635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0D5D21B6-82FF-4E34-BE25-0FBBA88FC73E}"/>
                  </a:ext>
                </a:extLst>
              </p:cNvPr>
              <p:cNvCxnSpPr/>
              <p:nvPr/>
            </p:nvCxnSpPr>
            <p:spPr>
              <a:xfrm flipH="1">
                <a:off x="1395390" y="266665"/>
                <a:ext cx="0" cy="485140"/>
              </a:xfrm>
              <a:prstGeom prst="line">
                <a:avLst/>
              </a:prstGeom>
              <a:ln w="635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2D058D30-8230-42C5-BE61-51FE79B99C18}"/>
                  </a:ext>
                </a:extLst>
              </p:cNvPr>
              <p:cNvCxnSpPr/>
              <p:nvPr/>
            </p:nvCxnSpPr>
            <p:spPr>
              <a:xfrm flipH="1">
                <a:off x="2285159" y="272380"/>
                <a:ext cx="0" cy="485140"/>
              </a:xfrm>
              <a:prstGeom prst="line">
                <a:avLst/>
              </a:prstGeom>
              <a:ln w="635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66BF34F9-8B2D-47F5-A07B-701C2812B98C}"/>
                  </a:ext>
                </a:extLst>
              </p:cNvPr>
              <p:cNvCxnSpPr/>
              <p:nvPr/>
            </p:nvCxnSpPr>
            <p:spPr>
              <a:xfrm flipH="1">
                <a:off x="2778515" y="277488"/>
                <a:ext cx="0" cy="485140"/>
              </a:xfrm>
              <a:prstGeom prst="line">
                <a:avLst/>
              </a:prstGeom>
              <a:ln w="63500">
                <a:solidFill>
                  <a:srgbClr val="6666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D2C8863D-F885-4726-BCA8-76A7C0247956}"/>
                  </a:ext>
                </a:extLst>
              </p:cNvPr>
              <p:cNvCxnSpPr/>
              <p:nvPr/>
            </p:nvCxnSpPr>
            <p:spPr>
              <a:xfrm flipH="1">
                <a:off x="3581348" y="288284"/>
                <a:ext cx="0" cy="485140"/>
              </a:xfrm>
              <a:prstGeom prst="line">
                <a:avLst/>
              </a:prstGeom>
              <a:ln w="635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465A0B1B-1530-499B-B2F3-E74B66F2DEC7}"/>
                  </a:ext>
                </a:extLst>
              </p:cNvPr>
              <p:cNvCxnSpPr/>
              <p:nvPr/>
            </p:nvCxnSpPr>
            <p:spPr>
              <a:xfrm flipH="1">
                <a:off x="3781198" y="288284"/>
                <a:ext cx="0" cy="485140"/>
              </a:xfrm>
              <a:prstGeom prst="line">
                <a:avLst/>
              </a:prstGeom>
              <a:ln w="635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" name="Text Box 8">
                <a:extLst>
                  <a:ext uri="{FF2B5EF4-FFF2-40B4-BE49-F238E27FC236}">
                    <a16:creationId xmlns:a16="http://schemas.microsoft.com/office/drawing/2014/main" id="{DF7F4E6B-BAD7-4309-9D69-273CC94DAA5E}"/>
                  </a:ext>
                </a:extLst>
              </p:cNvPr>
              <p:cNvSpPr txBox="1"/>
              <p:nvPr/>
            </p:nvSpPr>
            <p:spPr>
              <a:xfrm>
                <a:off x="924617" y="763208"/>
                <a:ext cx="761148" cy="260985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>
                  <a:lnSpc>
                    <a:spcPct val="106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sz="1200">
                    <a:effectLst/>
                    <a:latin typeface="Times New Roman" panose="02020603050405020304" pitchFamily="18" charset="0"/>
                    <a:ea typeface="DengXian" panose="02010600030101010101" pitchFamily="2" charset="-122"/>
                  </a:rPr>
                  <a:t>Best two  </a:t>
                </a:r>
              </a:p>
            </p:txBody>
          </p:sp>
          <p:sp>
            <p:nvSpPr>
              <p:cNvPr id="57" name="Text Box 8">
                <a:extLst>
                  <a:ext uri="{FF2B5EF4-FFF2-40B4-BE49-F238E27FC236}">
                    <a16:creationId xmlns:a16="http://schemas.microsoft.com/office/drawing/2014/main" id="{3CD2990B-A7FD-4E95-8857-AD6137544362}"/>
                  </a:ext>
                </a:extLst>
              </p:cNvPr>
              <p:cNvSpPr txBox="1"/>
              <p:nvPr/>
            </p:nvSpPr>
            <p:spPr>
              <a:xfrm>
                <a:off x="2034341" y="763208"/>
                <a:ext cx="1020469" cy="260985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algn="ctr">
                  <a:lnSpc>
                    <a:spcPct val="105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sz="1200">
                    <a:effectLst/>
                    <a:latin typeface="Times New Roman" panose="02020603050405020304" pitchFamily="18" charset="0"/>
                    <a:ea typeface="DengXian" panose="02010600030101010101" pitchFamily="2" charset="-122"/>
                  </a:rPr>
                  <a:t>Random two </a:t>
                </a:r>
              </a:p>
            </p:txBody>
          </p:sp>
          <p:sp>
            <p:nvSpPr>
              <p:cNvPr id="58" name="Text Box 8">
                <a:extLst>
                  <a:ext uri="{FF2B5EF4-FFF2-40B4-BE49-F238E27FC236}">
                    <a16:creationId xmlns:a16="http://schemas.microsoft.com/office/drawing/2014/main" id="{25070094-F351-4F00-8A2F-45820F10B717}"/>
                  </a:ext>
                </a:extLst>
              </p:cNvPr>
              <p:cNvSpPr txBox="1"/>
              <p:nvPr/>
            </p:nvSpPr>
            <p:spPr>
              <a:xfrm>
                <a:off x="3270570" y="763208"/>
                <a:ext cx="841676" cy="260985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algn="ctr">
                  <a:lnSpc>
                    <a:spcPct val="105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sz="1200">
                    <a:effectLst/>
                    <a:latin typeface="Times New Roman" panose="02020603050405020304" pitchFamily="18" charset="0"/>
                    <a:ea typeface="DengXian" panose="02010600030101010101" pitchFamily="2" charset="-122"/>
                  </a:rPr>
                  <a:t>Worst two 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D8EF4857-4A55-48B4-B5E2-175E6766CCE1}"/>
                </a:ext>
              </a:extLst>
            </p:cNvPr>
            <p:cNvGrpSpPr/>
            <p:nvPr/>
          </p:nvGrpSpPr>
          <p:grpSpPr>
            <a:xfrm>
              <a:off x="802016" y="850175"/>
              <a:ext cx="2974073" cy="761962"/>
              <a:chOff x="793006" y="758225"/>
              <a:chExt cx="2974073" cy="761962"/>
            </a:xfrm>
          </p:grpSpPr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DE04434B-E925-462D-980A-D6423C353D25}"/>
                  </a:ext>
                </a:extLst>
              </p:cNvPr>
              <p:cNvCxnSpPr/>
              <p:nvPr/>
            </p:nvCxnSpPr>
            <p:spPr>
              <a:xfrm flipH="1">
                <a:off x="1201675" y="1007557"/>
                <a:ext cx="1" cy="485044"/>
              </a:xfrm>
              <a:prstGeom prst="line">
                <a:avLst/>
              </a:prstGeom>
              <a:ln w="635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6B983A41-4E05-403E-8F5D-A48B78323E6C}"/>
                  </a:ext>
                </a:extLst>
              </p:cNvPr>
              <p:cNvCxnSpPr/>
              <p:nvPr/>
            </p:nvCxnSpPr>
            <p:spPr>
              <a:xfrm flipH="1">
                <a:off x="1381271" y="1013692"/>
                <a:ext cx="0" cy="484887"/>
              </a:xfrm>
              <a:prstGeom prst="line">
                <a:avLst/>
              </a:prstGeom>
              <a:ln w="635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06726373-9459-4EC0-BC9D-C51E7EB7785E}"/>
                  </a:ext>
                </a:extLst>
              </p:cNvPr>
              <p:cNvCxnSpPr/>
              <p:nvPr/>
            </p:nvCxnSpPr>
            <p:spPr>
              <a:xfrm>
                <a:off x="2271040" y="1019302"/>
                <a:ext cx="0" cy="237359"/>
              </a:xfrm>
              <a:prstGeom prst="line">
                <a:avLst/>
              </a:prstGeom>
              <a:ln w="635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69229F23-4B28-4F50-95DE-FC6820A98D25}"/>
                  </a:ext>
                </a:extLst>
              </p:cNvPr>
              <p:cNvCxnSpPr/>
              <p:nvPr/>
            </p:nvCxnSpPr>
            <p:spPr>
              <a:xfrm>
                <a:off x="2271040" y="1272712"/>
                <a:ext cx="0" cy="247474"/>
              </a:xfrm>
              <a:prstGeom prst="line">
                <a:avLst/>
              </a:prstGeom>
              <a:ln w="63500">
                <a:solidFill>
                  <a:srgbClr val="6666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73DC040E-B747-4E7D-9B76-B5B9C0737740}"/>
                  </a:ext>
                </a:extLst>
              </p:cNvPr>
              <p:cNvCxnSpPr/>
              <p:nvPr/>
            </p:nvCxnSpPr>
            <p:spPr>
              <a:xfrm flipH="1">
                <a:off x="3567229" y="1035300"/>
                <a:ext cx="0" cy="484887"/>
              </a:xfrm>
              <a:prstGeom prst="line">
                <a:avLst/>
              </a:prstGeom>
              <a:ln w="635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5A471BB8-8160-4A76-ADA1-88953FA88C61}"/>
                  </a:ext>
                </a:extLst>
              </p:cNvPr>
              <p:cNvCxnSpPr/>
              <p:nvPr/>
            </p:nvCxnSpPr>
            <p:spPr>
              <a:xfrm flipH="1">
                <a:off x="3767079" y="1035300"/>
                <a:ext cx="0" cy="484887"/>
              </a:xfrm>
              <a:prstGeom prst="line">
                <a:avLst/>
              </a:prstGeom>
              <a:ln w="635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Text Box 8">
                <a:extLst>
                  <a:ext uri="{FF2B5EF4-FFF2-40B4-BE49-F238E27FC236}">
                    <a16:creationId xmlns:a16="http://schemas.microsoft.com/office/drawing/2014/main" id="{4652D3F0-5671-49E2-A2E8-8A935F4B9CC6}"/>
                  </a:ext>
                </a:extLst>
              </p:cNvPr>
              <p:cNvSpPr txBox="1"/>
              <p:nvPr/>
            </p:nvSpPr>
            <p:spPr>
              <a:xfrm>
                <a:off x="793006" y="758225"/>
                <a:ext cx="989819" cy="314535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>
                  <a:lnSpc>
                    <a:spcPct val="105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sz="1200">
                    <a:effectLst/>
                    <a:latin typeface="Times New Roman" panose="02020603050405020304" pitchFamily="18" charset="0"/>
                    <a:ea typeface="DengXian" panose="02010600030101010101" pitchFamily="2" charset="-122"/>
                  </a:rPr>
                  <a:t>Operation a:  </a:t>
                </a:r>
              </a:p>
            </p:txBody>
          </p: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84E86A3D-D7FB-4744-8DDE-37C165BDE45E}"/>
                  </a:ext>
                </a:extLst>
              </p:cNvPr>
              <p:cNvCxnSpPr/>
              <p:nvPr/>
            </p:nvCxnSpPr>
            <p:spPr>
              <a:xfrm>
                <a:off x="2782805" y="1283323"/>
                <a:ext cx="0" cy="236855"/>
              </a:xfrm>
              <a:prstGeom prst="line">
                <a:avLst/>
              </a:prstGeom>
              <a:ln w="635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5A3F2549-108B-418A-BFF0-9F7D075755EC}"/>
                  </a:ext>
                </a:extLst>
              </p:cNvPr>
              <p:cNvCxnSpPr/>
              <p:nvPr/>
            </p:nvCxnSpPr>
            <p:spPr>
              <a:xfrm>
                <a:off x="2782805" y="1018843"/>
                <a:ext cx="0" cy="247015"/>
              </a:xfrm>
              <a:prstGeom prst="line">
                <a:avLst/>
              </a:prstGeom>
              <a:ln w="63500">
                <a:solidFill>
                  <a:srgbClr val="6666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DAE5E2E8-7FE9-4176-9236-C8BF6172375F}"/>
                </a:ext>
              </a:extLst>
            </p:cNvPr>
            <p:cNvGrpSpPr/>
            <p:nvPr/>
          </p:nvGrpSpPr>
          <p:grpSpPr>
            <a:xfrm>
              <a:off x="794584" y="1640998"/>
              <a:ext cx="2983084" cy="787290"/>
              <a:chOff x="0" y="0"/>
              <a:chExt cx="2983084" cy="787907"/>
            </a:xfrm>
          </p:grpSpPr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5BF44891-946D-482E-9E91-C9DDED98EBD2}"/>
                  </a:ext>
                </a:extLst>
              </p:cNvPr>
              <p:cNvCxnSpPr/>
              <p:nvPr/>
            </p:nvCxnSpPr>
            <p:spPr>
              <a:xfrm flipH="1">
                <a:off x="408669" y="249332"/>
                <a:ext cx="1" cy="485044"/>
              </a:xfrm>
              <a:prstGeom prst="line">
                <a:avLst/>
              </a:prstGeom>
              <a:ln w="635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A952F047-3398-4960-B592-54BB1DA5BEE7}"/>
                  </a:ext>
                </a:extLst>
              </p:cNvPr>
              <p:cNvCxnSpPr/>
              <p:nvPr/>
            </p:nvCxnSpPr>
            <p:spPr>
              <a:xfrm flipH="1">
                <a:off x="588265" y="255467"/>
                <a:ext cx="0" cy="484887"/>
              </a:xfrm>
              <a:prstGeom prst="line">
                <a:avLst/>
              </a:prstGeom>
              <a:ln w="635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792FE793-0239-4D36-AEF0-05EB944CB68D}"/>
                  </a:ext>
                </a:extLst>
              </p:cNvPr>
              <p:cNvCxnSpPr/>
              <p:nvPr/>
            </p:nvCxnSpPr>
            <p:spPr>
              <a:xfrm>
                <a:off x="2783234" y="277124"/>
                <a:ext cx="0" cy="237359"/>
              </a:xfrm>
              <a:prstGeom prst="line">
                <a:avLst/>
              </a:prstGeom>
              <a:ln w="635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852AD394-0D41-46B4-B20A-A223CA14D28C}"/>
                  </a:ext>
                </a:extLst>
              </p:cNvPr>
              <p:cNvCxnSpPr/>
              <p:nvPr/>
            </p:nvCxnSpPr>
            <p:spPr>
              <a:xfrm>
                <a:off x="2780671" y="540433"/>
                <a:ext cx="0" cy="247474"/>
              </a:xfrm>
              <a:prstGeom prst="line">
                <a:avLst/>
              </a:prstGeom>
              <a:ln w="63500">
                <a:solidFill>
                  <a:srgbClr val="6666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9737B986-C397-47CE-B395-8406DCB58F7B}"/>
                  </a:ext>
                </a:extLst>
              </p:cNvPr>
              <p:cNvCxnSpPr/>
              <p:nvPr/>
            </p:nvCxnSpPr>
            <p:spPr>
              <a:xfrm flipH="1">
                <a:off x="1476695" y="241288"/>
                <a:ext cx="0" cy="484887"/>
              </a:xfrm>
              <a:prstGeom prst="line">
                <a:avLst/>
              </a:prstGeom>
              <a:ln w="635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119BD677-1D60-4D8A-AE14-AA957318077A}"/>
                  </a:ext>
                </a:extLst>
              </p:cNvPr>
              <p:cNvCxnSpPr/>
              <p:nvPr/>
            </p:nvCxnSpPr>
            <p:spPr>
              <a:xfrm flipH="1">
                <a:off x="2008589" y="249330"/>
                <a:ext cx="0" cy="484887"/>
              </a:xfrm>
              <a:prstGeom prst="line">
                <a:avLst/>
              </a:prstGeom>
              <a:ln w="63500">
                <a:solidFill>
                  <a:srgbClr val="6666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" name="Text Box 8">
                <a:extLst>
                  <a:ext uri="{FF2B5EF4-FFF2-40B4-BE49-F238E27FC236}">
                    <a16:creationId xmlns:a16="http://schemas.microsoft.com/office/drawing/2014/main" id="{4B1F4610-268C-4F02-B14B-26CCA0398490}"/>
                  </a:ext>
                </a:extLst>
              </p:cNvPr>
              <p:cNvSpPr txBox="1"/>
              <p:nvPr/>
            </p:nvSpPr>
            <p:spPr>
              <a:xfrm>
                <a:off x="0" y="0"/>
                <a:ext cx="989819" cy="314535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>
                  <a:lnSpc>
                    <a:spcPct val="105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sz="1200">
                    <a:effectLst/>
                    <a:latin typeface="Times New Roman" panose="02020603050405020304" pitchFamily="18" charset="0"/>
                    <a:ea typeface="DengXian" panose="02010600030101010101" pitchFamily="2" charset="-122"/>
                  </a:rPr>
                  <a:t>Operation b:  </a:t>
                </a:r>
              </a:p>
            </p:txBody>
          </p: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9A2348B4-088E-411E-BB06-D6DB5D076AC5}"/>
                  </a:ext>
                </a:extLst>
              </p:cNvPr>
              <p:cNvCxnSpPr/>
              <p:nvPr/>
            </p:nvCxnSpPr>
            <p:spPr>
              <a:xfrm>
                <a:off x="2983084" y="540435"/>
                <a:ext cx="0" cy="236855"/>
              </a:xfrm>
              <a:prstGeom prst="line">
                <a:avLst/>
              </a:prstGeom>
              <a:ln w="635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11CABEB4-CE1E-4809-913E-00849C9A6158}"/>
                  </a:ext>
                </a:extLst>
              </p:cNvPr>
              <p:cNvCxnSpPr/>
              <p:nvPr/>
            </p:nvCxnSpPr>
            <p:spPr>
              <a:xfrm>
                <a:off x="2983084" y="267471"/>
                <a:ext cx="0" cy="247015"/>
              </a:xfrm>
              <a:prstGeom prst="line">
                <a:avLst/>
              </a:prstGeom>
              <a:ln w="63500">
                <a:solidFill>
                  <a:srgbClr val="6666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C87DD6B9-4D08-4BF1-ADEB-FFB44BF55175}"/>
                </a:ext>
              </a:extLst>
            </p:cNvPr>
            <p:cNvGrpSpPr/>
            <p:nvPr/>
          </p:nvGrpSpPr>
          <p:grpSpPr>
            <a:xfrm>
              <a:off x="794584" y="2379743"/>
              <a:ext cx="2998619" cy="776164"/>
              <a:chOff x="0" y="0"/>
              <a:chExt cx="2998619" cy="777292"/>
            </a:xfrm>
          </p:grpSpPr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AF55D855-208B-4E5A-AC65-A99BAEE165C3}"/>
                  </a:ext>
                </a:extLst>
              </p:cNvPr>
              <p:cNvCxnSpPr/>
              <p:nvPr/>
            </p:nvCxnSpPr>
            <p:spPr>
              <a:xfrm flipH="1">
                <a:off x="2998618" y="241460"/>
                <a:ext cx="1" cy="485044"/>
              </a:xfrm>
              <a:prstGeom prst="line">
                <a:avLst/>
              </a:prstGeom>
              <a:ln w="635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A0E7C206-8E7D-462C-885D-2E2C31AB6339}"/>
                  </a:ext>
                </a:extLst>
              </p:cNvPr>
              <p:cNvCxnSpPr/>
              <p:nvPr/>
            </p:nvCxnSpPr>
            <p:spPr>
              <a:xfrm flipH="1">
                <a:off x="2789548" y="241290"/>
                <a:ext cx="0" cy="484887"/>
              </a:xfrm>
              <a:prstGeom prst="line">
                <a:avLst/>
              </a:prstGeom>
              <a:ln w="635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15E3E2A5-DF08-478E-B40F-A57FC1082431}"/>
                  </a:ext>
                </a:extLst>
              </p:cNvPr>
              <p:cNvCxnSpPr/>
              <p:nvPr/>
            </p:nvCxnSpPr>
            <p:spPr>
              <a:xfrm>
                <a:off x="423994" y="265701"/>
                <a:ext cx="0" cy="237359"/>
              </a:xfrm>
              <a:prstGeom prst="line">
                <a:avLst/>
              </a:prstGeom>
              <a:ln w="635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C49B6C53-B784-43E7-B8D6-170EDE9F40BC}"/>
                  </a:ext>
                </a:extLst>
              </p:cNvPr>
              <p:cNvCxnSpPr/>
              <p:nvPr/>
            </p:nvCxnSpPr>
            <p:spPr>
              <a:xfrm>
                <a:off x="423995" y="529818"/>
                <a:ext cx="0" cy="247474"/>
              </a:xfrm>
              <a:prstGeom prst="line">
                <a:avLst/>
              </a:prstGeom>
              <a:ln w="635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8AADDBE2-B1A2-49F7-9A83-1FA3ED9CF459}"/>
                  </a:ext>
                </a:extLst>
              </p:cNvPr>
              <p:cNvCxnSpPr/>
              <p:nvPr/>
            </p:nvCxnSpPr>
            <p:spPr>
              <a:xfrm flipH="1">
                <a:off x="1476695" y="241288"/>
                <a:ext cx="0" cy="484887"/>
              </a:xfrm>
              <a:prstGeom prst="line">
                <a:avLst/>
              </a:prstGeom>
              <a:ln w="635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C1708083-55FF-4D74-B0C7-3D7A20F84245}"/>
                  </a:ext>
                </a:extLst>
              </p:cNvPr>
              <p:cNvCxnSpPr/>
              <p:nvPr/>
            </p:nvCxnSpPr>
            <p:spPr>
              <a:xfrm flipH="1">
                <a:off x="2008589" y="249330"/>
                <a:ext cx="0" cy="484887"/>
              </a:xfrm>
              <a:prstGeom prst="line">
                <a:avLst/>
              </a:prstGeom>
              <a:ln w="63500">
                <a:solidFill>
                  <a:srgbClr val="6666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Text Box 8">
                <a:extLst>
                  <a:ext uri="{FF2B5EF4-FFF2-40B4-BE49-F238E27FC236}">
                    <a16:creationId xmlns:a16="http://schemas.microsoft.com/office/drawing/2014/main" id="{34B86AF5-6EE4-4E41-826A-CA4DEED8C20C}"/>
                  </a:ext>
                </a:extLst>
              </p:cNvPr>
              <p:cNvSpPr txBox="1"/>
              <p:nvPr/>
            </p:nvSpPr>
            <p:spPr>
              <a:xfrm>
                <a:off x="0" y="0"/>
                <a:ext cx="989819" cy="314535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>
                  <a:lnSpc>
                    <a:spcPct val="105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sz="1200">
                    <a:effectLst/>
                    <a:latin typeface="Times New Roman" panose="02020603050405020304" pitchFamily="18" charset="0"/>
                    <a:ea typeface="DengXian" panose="02010600030101010101" pitchFamily="2" charset="-122"/>
                  </a:rPr>
                  <a:t>Operation c:  </a:t>
                </a:r>
              </a:p>
            </p:txBody>
          </p: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61C61339-0BAC-4B3B-8FF2-718F05A1CBB3}"/>
                  </a:ext>
                </a:extLst>
              </p:cNvPr>
              <p:cNvCxnSpPr/>
              <p:nvPr/>
            </p:nvCxnSpPr>
            <p:spPr>
              <a:xfrm>
                <a:off x="606374" y="535319"/>
                <a:ext cx="0" cy="236855"/>
              </a:xfrm>
              <a:prstGeom prst="line">
                <a:avLst/>
              </a:prstGeom>
              <a:ln w="635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53C4DEB6-7C34-4C05-96EB-F8E10657FE52}"/>
                  </a:ext>
                </a:extLst>
              </p:cNvPr>
              <p:cNvCxnSpPr/>
              <p:nvPr/>
            </p:nvCxnSpPr>
            <p:spPr>
              <a:xfrm>
                <a:off x="603590" y="262356"/>
                <a:ext cx="0" cy="247015"/>
              </a:xfrm>
              <a:prstGeom prst="line">
                <a:avLst/>
              </a:prstGeom>
              <a:ln w="635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FC8AC9A-63C0-4974-81DB-037852A6B5B5}"/>
                </a:ext>
              </a:extLst>
            </p:cNvPr>
            <p:cNvGrpSpPr/>
            <p:nvPr/>
          </p:nvGrpSpPr>
          <p:grpSpPr>
            <a:xfrm>
              <a:off x="794584" y="3155478"/>
              <a:ext cx="2983084" cy="786763"/>
              <a:chOff x="0" y="0"/>
              <a:chExt cx="2983084" cy="787907"/>
            </a:xfrm>
          </p:grpSpPr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7B321FBE-6C0C-4B26-913E-6BE549BCCBC7}"/>
                  </a:ext>
                </a:extLst>
              </p:cNvPr>
              <p:cNvCxnSpPr/>
              <p:nvPr/>
            </p:nvCxnSpPr>
            <p:spPr>
              <a:xfrm flipH="1">
                <a:off x="408669" y="249332"/>
                <a:ext cx="1" cy="485044"/>
              </a:xfrm>
              <a:prstGeom prst="line">
                <a:avLst/>
              </a:prstGeom>
              <a:ln w="635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40DED5E0-938A-4104-8DF3-A37DB79181AA}"/>
                  </a:ext>
                </a:extLst>
              </p:cNvPr>
              <p:cNvCxnSpPr/>
              <p:nvPr/>
            </p:nvCxnSpPr>
            <p:spPr>
              <a:xfrm flipH="1">
                <a:off x="588265" y="255467"/>
                <a:ext cx="0" cy="484887"/>
              </a:xfrm>
              <a:prstGeom prst="line">
                <a:avLst/>
              </a:prstGeom>
              <a:ln w="635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BEF93699-4033-4F27-AB70-2348E036984A}"/>
                  </a:ext>
                </a:extLst>
              </p:cNvPr>
              <p:cNvCxnSpPr/>
              <p:nvPr/>
            </p:nvCxnSpPr>
            <p:spPr>
              <a:xfrm>
                <a:off x="2783234" y="277124"/>
                <a:ext cx="0" cy="237359"/>
              </a:xfrm>
              <a:prstGeom prst="line">
                <a:avLst/>
              </a:prstGeom>
              <a:ln w="635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54FB906D-3EC3-4264-8DFE-DA0E06FEF416}"/>
                  </a:ext>
                </a:extLst>
              </p:cNvPr>
              <p:cNvCxnSpPr/>
              <p:nvPr/>
            </p:nvCxnSpPr>
            <p:spPr>
              <a:xfrm>
                <a:off x="2780671" y="540433"/>
                <a:ext cx="0" cy="247474"/>
              </a:xfrm>
              <a:prstGeom prst="line">
                <a:avLst/>
              </a:prstGeom>
              <a:ln w="635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3BCBD8A4-ABC8-4E23-82A7-FFFE5A0ABD4D}"/>
                  </a:ext>
                </a:extLst>
              </p:cNvPr>
              <p:cNvCxnSpPr/>
              <p:nvPr/>
            </p:nvCxnSpPr>
            <p:spPr>
              <a:xfrm flipH="1">
                <a:off x="1476695" y="241288"/>
                <a:ext cx="0" cy="484887"/>
              </a:xfrm>
              <a:prstGeom prst="line">
                <a:avLst/>
              </a:prstGeom>
              <a:ln w="635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39B57703-D65C-428F-8121-FEAB72872DD0}"/>
                  </a:ext>
                </a:extLst>
              </p:cNvPr>
              <p:cNvCxnSpPr/>
              <p:nvPr/>
            </p:nvCxnSpPr>
            <p:spPr>
              <a:xfrm flipH="1">
                <a:off x="2008589" y="249330"/>
                <a:ext cx="0" cy="484887"/>
              </a:xfrm>
              <a:prstGeom prst="line">
                <a:avLst/>
              </a:prstGeom>
              <a:ln w="63500">
                <a:solidFill>
                  <a:srgbClr val="6666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Text Box 8">
                <a:extLst>
                  <a:ext uri="{FF2B5EF4-FFF2-40B4-BE49-F238E27FC236}">
                    <a16:creationId xmlns:a16="http://schemas.microsoft.com/office/drawing/2014/main" id="{64F9C2FF-C5E2-4D7D-AE21-D00DB6003CDC}"/>
                  </a:ext>
                </a:extLst>
              </p:cNvPr>
              <p:cNvSpPr txBox="1"/>
              <p:nvPr/>
            </p:nvSpPr>
            <p:spPr>
              <a:xfrm>
                <a:off x="0" y="0"/>
                <a:ext cx="989819" cy="314535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>
                  <a:lnSpc>
                    <a:spcPct val="105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sz="1200">
                    <a:effectLst/>
                    <a:latin typeface="Times New Roman" panose="02020603050405020304" pitchFamily="18" charset="0"/>
                    <a:ea typeface="DengXian" panose="02010600030101010101" pitchFamily="2" charset="-122"/>
                  </a:rPr>
                  <a:t>Operation d:  </a:t>
                </a:r>
              </a:p>
            </p:txBody>
          </p: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43B0FF12-0249-4F42-8604-7AA61A5E8387}"/>
                  </a:ext>
                </a:extLst>
              </p:cNvPr>
              <p:cNvCxnSpPr/>
              <p:nvPr/>
            </p:nvCxnSpPr>
            <p:spPr>
              <a:xfrm>
                <a:off x="2983084" y="540435"/>
                <a:ext cx="0" cy="236855"/>
              </a:xfrm>
              <a:prstGeom prst="line">
                <a:avLst/>
              </a:prstGeom>
              <a:ln w="635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107DE4A7-E71F-4BF8-998D-2AD4F9ECD2E0}"/>
                  </a:ext>
                </a:extLst>
              </p:cNvPr>
              <p:cNvCxnSpPr/>
              <p:nvPr/>
            </p:nvCxnSpPr>
            <p:spPr>
              <a:xfrm>
                <a:off x="2983084" y="267471"/>
                <a:ext cx="0" cy="247015"/>
              </a:xfrm>
              <a:prstGeom prst="line">
                <a:avLst/>
              </a:prstGeom>
              <a:ln w="635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59" name="Picture 58">
            <a:extLst>
              <a:ext uri="{FF2B5EF4-FFF2-40B4-BE49-F238E27FC236}">
                <a16:creationId xmlns:a16="http://schemas.microsoft.com/office/drawing/2014/main" id="{3CD2F4B4-2734-41D7-9A3C-60057F00C32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2346" y="1473177"/>
            <a:ext cx="5120640" cy="399542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9AB38EC-3B85-462C-BDDE-02E558713328}"/>
              </a:ext>
            </a:extLst>
          </p:cNvPr>
          <p:cNvSpPr txBox="1"/>
          <p:nvPr/>
        </p:nvSpPr>
        <p:spPr>
          <a:xfrm>
            <a:off x="553377" y="5801126"/>
            <a:ext cx="10613569" cy="47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effectLst/>
                <a:ea typeface="DengXian" panose="02010600030101010101" pitchFamily="2" charset="-122"/>
                <a:cs typeface="Times New Roman" panose="02020603050405020304" pitchFamily="18" charset="0"/>
              </a:rPr>
              <a:t>Operation d is most efficient. </a:t>
            </a:r>
          </a:p>
        </p:txBody>
      </p:sp>
    </p:spTree>
    <p:extLst>
      <p:ext uri="{BB962C8B-B14F-4D97-AF65-F5344CB8AC3E}">
        <p14:creationId xmlns:p14="http://schemas.microsoft.com/office/powerpoint/2010/main" val="388716583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81748" y="500662"/>
            <a:ext cx="10298130" cy="712188"/>
          </a:xfrm>
        </p:spPr>
        <p:txBody>
          <a:bodyPr>
            <a:noAutofit/>
          </a:bodyPr>
          <a:lstStyle/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4400" b="1" dirty="0">
                <a:ea typeface="DengXian" panose="02010600030101010101" pitchFamily="2" charset="-122"/>
                <a:cs typeface="Calibri Light" panose="020F0302020204030204" pitchFamily="34" charset="0"/>
              </a:rPr>
              <a:t>5</a:t>
            </a:r>
            <a:r>
              <a:rPr lang="en-US" sz="4400" b="1" dirty="0">
                <a:effectLst/>
                <a:ea typeface="DengXian" panose="02010600030101010101" pitchFamily="2" charset="-122"/>
                <a:cs typeface="Calibri Light" panose="020F0302020204030204" pitchFamily="34" charset="0"/>
              </a:rPr>
              <a:t>. The Kolkata Paise Restaurant Problem</a:t>
            </a:r>
            <a:r>
              <a:rPr lang="en-US" sz="4400" b="1" baseline="30000" dirty="0">
                <a:effectLst/>
                <a:ea typeface="DengXian" panose="02010600030101010101" pitchFamily="2" charset="-122"/>
                <a:cs typeface="Calibri Light" panose="020F0302020204030204" pitchFamily="34" charset="0"/>
              </a:rPr>
              <a:t>3</a:t>
            </a:r>
            <a:endParaRPr lang="en-US" sz="4400" baseline="30000" dirty="0">
              <a:effectLst/>
              <a:ea typeface="DengXian" panose="02010600030101010101" pitchFamily="2" charset="-122"/>
              <a:cs typeface="Calibri Light" panose="020F0302020204030204" pitchFamily="34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FEB5B-16A8-4DEE-BB2E-0D48B630DA04}" type="slidenum">
              <a:rPr lang="en-US" sz="1400" smtClean="0">
                <a:solidFill>
                  <a:schemeClr val="tx1"/>
                </a:solidFill>
              </a:rPr>
              <a:t>44</a:t>
            </a:fld>
            <a:endParaRPr lang="en-US" sz="14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9AB38EC-3B85-462C-BDDE-02E558713328}"/>
                  </a:ext>
                </a:extLst>
              </p:cNvPr>
              <p:cNvSpPr txBox="1"/>
              <p:nvPr/>
            </p:nvSpPr>
            <p:spPr>
              <a:xfrm>
                <a:off x="838199" y="1626177"/>
                <a:ext cx="10388054" cy="363137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algn="just">
                  <a:lnSpc>
                    <a:spcPct val="107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400" dirty="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Calibri" panose="020F0502020204030204" pitchFamily="34" charset="0"/>
                  </a:rPr>
                  <a:t>Recently, this model has been extended to different resource allocation problems, e.g. </a:t>
                </a:r>
                <a:r>
                  <a:rPr lang="en-US" sz="2400" dirty="0">
                    <a:solidFill>
                      <a:srgbClr val="FF0000"/>
                    </a:solidFill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Calibri" panose="020F0502020204030204" pitchFamily="34" charset="0"/>
                  </a:rPr>
                  <a:t>dynamic matching </a:t>
                </a:r>
                <a:r>
                  <a:rPr lang="en-US" sz="2400" dirty="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Calibri" panose="020F0502020204030204" pitchFamily="34" charset="0"/>
                  </a:rPr>
                  <a:t>in mobility markets, </a:t>
                </a:r>
                <a:r>
                  <a:rPr lang="en-US" sz="2400" dirty="0">
                    <a:solidFill>
                      <a:srgbClr val="FF0000"/>
                    </a:solidFill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Calibri" panose="020F0502020204030204" pitchFamily="34" charset="0"/>
                  </a:rPr>
                  <a:t>resource allocation</a:t>
                </a:r>
                <a:r>
                  <a:rPr lang="en-US" sz="2400" dirty="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Calibri" panose="020F0502020204030204" pitchFamily="34" charset="0"/>
                  </a:rPr>
                  <a:t> in the Internet of Things.</a:t>
                </a:r>
              </a:p>
              <a:p>
                <a:pPr marL="0" marR="0" algn="just">
                  <a:lnSpc>
                    <a:spcPct val="107000"/>
                  </a:lnSpc>
                  <a:spcBef>
                    <a:spcPts val="0"/>
                  </a:spcBef>
                  <a:spcAft>
                    <a:spcPts val="0"/>
                  </a:spcAft>
                </a:pPr>
                <a:endParaRPr lang="en-US" sz="2400" i="1" dirty="0">
                  <a:latin typeface="Cambria Math" panose="02040503050406030204" pitchFamily="18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pPr marL="0" marR="0" algn="just">
                  <a:lnSpc>
                    <a:spcPct val="107000"/>
                  </a:lnSpc>
                  <a:spcBef>
                    <a:spcPts val="0"/>
                  </a:spcBef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en-US" sz="2400" i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𝑁</m:t>
                    </m:r>
                  </m:oMath>
                </a14:m>
                <a:r>
                  <a:rPr lang="en-US" sz="2400" dirty="0">
                    <a:effectLst/>
                    <a:ea typeface="DengXian" panose="02010600030101010101" pitchFamily="2" charset="-122"/>
                    <a:cs typeface="Times New Roman" panose="02020603050405020304" pitchFamily="18" charset="0"/>
                  </a:rPr>
                  <a:t> restaurants, each with one table.</a:t>
                </a:r>
              </a:p>
              <a:p>
                <a:pPr marL="0" marR="0" algn="just">
                  <a:lnSpc>
                    <a:spcPct val="107000"/>
                  </a:lnSpc>
                  <a:spcBef>
                    <a:spcPts val="0"/>
                  </a:spcBef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en-US" sz="2400" i="1" dirty="0" smtClea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𝑁</m:t>
                    </m:r>
                  </m:oMath>
                </a14:m>
                <a:r>
                  <a:rPr lang="en-US" sz="2400" dirty="0">
                    <a:effectLst/>
                    <a:ea typeface="DengXian" panose="02010600030101010101" pitchFamily="2" charset="-122"/>
                    <a:cs typeface="Times New Roman" panose="02020603050405020304" pitchFamily="18" charset="0"/>
                  </a:rPr>
                  <a:t> agents, each selecting one restaurant.</a:t>
                </a:r>
              </a:p>
              <a:p>
                <a:pPr marL="0" marR="0" algn="just">
                  <a:lnSpc>
                    <a:spcPct val="107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400" dirty="0">
                    <a:effectLst/>
                    <a:ea typeface="DengXian" panose="02010600030101010101" pitchFamily="2" charset="-122"/>
                    <a:cs typeface="Times New Roman" panose="02020603050405020304" pitchFamily="18" charset="0"/>
                  </a:rPr>
                  <a:t>If there are more than one agents selecting a restaurant, the restaurant chooses one agent randomly. </a:t>
                </a:r>
              </a:p>
              <a:p>
                <a:pPr marL="0" marR="0" algn="just">
                  <a:lnSpc>
                    <a:spcPct val="107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400" dirty="0">
                    <a:effectLst/>
                    <a:ea typeface="DengXian" panose="02010600030101010101" pitchFamily="2" charset="-122"/>
                    <a:cs typeface="Times New Roman" panose="02020603050405020304" pitchFamily="18" charset="0"/>
                  </a:rPr>
                  <a:t>The unselected agents will not have lunch on that day.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9AB38EC-3B85-462C-BDDE-02E5587133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1626177"/>
                <a:ext cx="10388054" cy="3631379"/>
              </a:xfrm>
              <a:prstGeom prst="rect">
                <a:avLst/>
              </a:prstGeom>
              <a:blipFill>
                <a:blip r:embed="rId2"/>
                <a:stretch>
                  <a:fillRect l="-880" t="-1176" r="-880" b="-30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0F36280A-1694-4235-A0AF-301283321B6B}"/>
              </a:ext>
            </a:extLst>
          </p:cNvPr>
          <p:cNvSpPr txBox="1"/>
          <p:nvPr/>
        </p:nvSpPr>
        <p:spPr>
          <a:xfrm>
            <a:off x="838199" y="5892581"/>
            <a:ext cx="1029812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baseline="30000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en-US" sz="1800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DengXian" panose="02010600030101010101" pitchFamily="2" charset="-122"/>
              </a:rPr>
              <a:t>Chakraborti</a:t>
            </a:r>
            <a:r>
              <a:rPr lang="en-US" sz="1800" dirty="0">
                <a:effectLst/>
                <a:latin typeface="Times New Roman" panose="02020603050405020304" pitchFamily="18" charset="0"/>
                <a:ea typeface="DengXian" panose="02010600030101010101" pitchFamily="2" charset="-122"/>
              </a:rPr>
              <a:t> AS, Chakrabarti BK, Chatterjee A, and Mitra M (2009) The Kolkata Paise Restaurant Problem and resource utilization. </a:t>
            </a:r>
            <a:r>
              <a:rPr lang="en-US" sz="1800" i="1" dirty="0" err="1">
                <a:effectLst/>
                <a:latin typeface="Times New Roman" panose="02020603050405020304" pitchFamily="18" charset="0"/>
                <a:ea typeface="DengXian" panose="02010600030101010101" pitchFamily="2" charset="-122"/>
              </a:rPr>
              <a:t>Physica</a:t>
            </a:r>
            <a:r>
              <a:rPr lang="en-US" sz="1800" i="1" dirty="0">
                <a:effectLst/>
                <a:latin typeface="Times New Roman" panose="02020603050405020304" pitchFamily="18" charset="0"/>
                <a:ea typeface="DengXian" panose="02010600030101010101" pitchFamily="2" charset="-122"/>
              </a:rPr>
              <a:t> A</a:t>
            </a:r>
            <a:r>
              <a:rPr lang="en-US" sz="1800" dirty="0">
                <a:effectLst/>
                <a:latin typeface="Times New Roman" panose="02020603050405020304" pitchFamily="18" charset="0"/>
                <a:ea typeface="DengXian" panose="02010600030101010101" pitchFamily="2" charset="-122"/>
              </a:rPr>
              <a:t> 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DengXian" panose="02010600030101010101" pitchFamily="2" charset="-122"/>
              </a:rPr>
              <a:t>288</a:t>
            </a:r>
            <a:r>
              <a:rPr lang="en-US" sz="1800" dirty="0">
                <a:effectLst/>
                <a:latin typeface="Times New Roman" panose="02020603050405020304" pitchFamily="18" charset="0"/>
                <a:ea typeface="DengXian" panose="02010600030101010101" pitchFamily="2" charset="-122"/>
              </a:rPr>
              <a:t> 2420-2426.</a:t>
            </a:r>
            <a:r>
              <a:rPr lang="en-US" sz="1800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.</a:t>
            </a:r>
            <a:endParaRPr lang="en-US" sz="18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862032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4731" y="513419"/>
            <a:ext cx="10639947" cy="712188"/>
          </a:xfrm>
        </p:spPr>
        <p:txBody>
          <a:bodyPr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4400" b="1" dirty="0">
                <a:latin typeface="Calibri Light" panose="020F0302020204030204" pitchFamily="34" charset="0"/>
                <a:ea typeface="DengXian" panose="02010600030101010101" pitchFamily="2" charset="-122"/>
                <a:cs typeface="Calibri Light" panose="020F0302020204030204" pitchFamily="34" charset="0"/>
              </a:rPr>
              <a:t>5</a:t>
            </a:r>
            <a:r>
              <a:rPr lang="en-US" sz="4400" b="1" dirty="0">
                <a:effectLst/>
                <a:latin typeface="Calibri Light" panose="020F0302020204030204" pitchFamily="34" charset="0"/>
                <a:ea typeface="DengXian" panose="02010600030101010101" pitchFamily="2" charset="-122"/>
                <a:cs typeface="Calibri Light" panose="020F0302020204030204" pitchFamily="34" charset="0"/>
              </a:rPr>
              <a:t>.1. Repeated Game: No-Learning Strategy</a:t>
            </a:r>
            <a:endParaRPr lang="en-US" sz="4400" dirty="0">
              <a:effectLst/>
              <a:latin typeface="Calibri Light" panose="020F0302020204030204" pitchFamily="34" charset="0"/>
              <a:ea typeface="DengXian" panose="02010600030101010101" pitchFamily="2" charset="-122"/>
              <a:cs typeface="Calibri Light" panose="020F0302020204030204" pitchFamily="34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FEB5B-16A8-4DEE-BB2E-0D48B630DA04}" type="slidenum">
              <a:rPr lang="en-US" sz="1400" smtClean="0">
                <a:solidFill>
                  <a:schemeClr val="tx1"/>
                </a:solidFill>
              </a:rPr>
              <a:t>45</a:t>
            </a:fld>
            <a:endParaRPr lang="en-US" sz="14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9AB38EC-3B85-462C-BDDE-02E558713328}"/>
                  </a:ext>
                </a:extLst>
              </p:cNvPr>
              <p:cNvSpPr txBox="1"/>
              <p:nvPr/>
            </p:nvSpPr>
            <p:spPr>
              <a:xfrm>
                <a:off x="352836" y="1392469"/>
                <a:ext cx="11355954" cy="47970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algn="just">
                  <a:lnSpc>
                    <a:spcPct val="107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400" i="1" dirty="0">
                    <a:effectLst/>
                    <a:ea typeface="DengXian" panose="02010600030101010101" pitchFamily="2" charset="-122"/>
                    <a:cs typeface="Times New Roman" panose="02020603050405020304" pitchFamily="18" charset="0"/>
                  </a:rPr>
                  <a:t>On each day, an agent selects any one restaurant with equal probability. There is no memory or learning and each day the same process is repeated.</a:t>
                </a:r>
                <a:endParaRPr lang="en-US" sz="2400" dirty="0">
                  <a:effectLst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pPr marL="0" marR="0" algn="just">
                  <a:lnSpc>
                    <a:spcPct val="107000"/>
                  </a:lnSpc>
                  <a:spcBef>
                    <a:spcPts val="0"/>
                  </a:spcBef>
                  <a:spcAft>
                    <a:spcPts val="0"/>
                  </a:spcAft>
                </a:pPr>
                <a:endParaRPr lang="en-US" sz="2400" dirty="0">
                  <a:effectLst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pPr marL="0" marR="0" algn="just">
                  <a:lnSpc>
                    <a:spcPct val="107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400" dirty="0">
                    <a:effectLst/>
                    <a:ea typeface="DengXian" panose="02010600030101010101" pitchFamily="2" charset="-122"/>
                    <a:cs typeface="Times New Roman" panose="02020603050405020304" pitchFamily="18" charset="0"/>
                  </a:rPr>
                  <a:t>The number of agents selecting a given restaurant follows the Poisson distribution with mean </a:t>
                </a:r>
                <a14:m>
                  <m:oMath xmlns:m="http://schemas.openxmlformats.org/officeDocument/2006/math">
                    <m:r>
                      <a:rPr lang="en-US" sz="2400" i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𝜆</m:t>
                    </m:r>
                    <m:r>
                      <a:rPr lang="en-US" sz="2400" i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2400" i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𝑁</m:t>
                    </m:r>
                    <m:r>
                      <a:rPr lang="en-US" sz="2400" i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/</m:t>
                    </m:r>
                    <m:r>
                      <a:rPr lang="en-US" sz="2400" i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𝑁</m:t>
                    </m:r>
                    <m:r>
                      <a:rPr lang="en-US" sz="2400" i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=1.</m:t>
                    </m:r>
                  </m:oMath>
                </a14:m>
                <a:endParaRPr lang="en-US" sz="2400" dirty="0">
                  <a:effectLst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pPr marL="0" marR="0" algn="just">
                  <a:lnSpc>
                    <a:spcPct val="107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400" dirty="0">
                    <a:effectLst/>
                    <a:ea typeface="DengXian" panose="02010600030101010101" pitchFamily="2" charset="-122"/>
                    <a:cs typeface="Times New Roman" panose="02020603050405020304" pitchFamily="18" charset="0"/>
                  </a:rPr>
                  <a:t> </a:t>
                </a:r>
              </a:p>
              <a:p>
                <a:pPr marL="0" marR="0" algn="just">
                  <a:lnSpc>
                    <a:spcPct val="107000"/>
                  </a:lnSpc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𝜆</m:t>
                          </m:r>
                        </m:sup>
                      </m:sSup>
                      <m:f>
                        <m:fPr>
                          <m:ctrlP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𝜆</m:t>
                              </m:r>
                            </m:e>
                            <m:sup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𝑟</m:t>
                              </m:r>
                            </m:sup>
                          </m:sSup>
                        </m:num>
                        <m:den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𝑟</m:t>
                          </m:r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.</m:t>
                      </m:r>
                    </m:oMath>
                  </m:oMathPara>
                </a14:m>
                <a:endParaRPr lang="en-US" sz="2400" dirty="0">
                  <a:effectLst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pPr marL="0" marR="0" algn="just">
                  <a:lnSpc>
                    <a:spcPct val="107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400" dirty="0">
                    <a:effectLst/>
                    <a:ea typeface="DengXian" panose="02010600030101010101" pitchFamily="2" charset="-122"/>
                    <a:cs typeface="Times New Roman" panose="02020603050405020304" pitchFamily="18" charset="0"/>
                  </a:rPr>
                  <a:t> </a:t>
                </a:r>
              </a:p>
              <a:p>
                <a:pPr marL="0" marR="0" algn="just">
                  <a:lnSpc>
                    <a:spcPct val="107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400" dirty="0">
                    <a:effectLst/>
                    <a:ea typeface="DengXian" panose="02010600030101010101" pitchFamily="2" charset="-122"/>
                    <a:cs typeface="Times New Roman" panose="02020603050405020304" pitchFamily="18" charset="0"/>
                  </a:rPr>
                  <a:t>Fraction of empty restaurants </a:t>
                </a:r>
                <a14:m>
                  <m:oMath xmlns:m="http://schemas.openxmlformats.org/officeDocument/2006/math">
                    <m:r>
                      <a:rPr lang="en-US" sz="2400" i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r>
                      <a:rPr lang="en-US" sz="2400" i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−1</m:t>
                        </m:r>
                      </m:sup>
                    </m:sSup>
                    <m:r>
                      <a:rPr lang="en-US" sz="2400" i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.</m:t>
                    </m:r>
                  </m:oMath>
                </a14:m>
                <a:endParaRPr lang="en-US" sz="2400" dirty="0">
                  <a:effectLst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pPr marL="0" marR="0" algn="just">
                  <a:lnSpc>
                    <a:spcPct val="107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400" dirty="0">
                    <a:effectLst/>
                    <a:ea typeface="DengXian" panose="02010600030101010101" pitchFamily="2" charset="-122"/>
                    <a:cs typeface="Times New Roman" panose="02020603050405020304" pitchFamily="18" charset="0"/>
                  </a:rPr>
                  <a:t>Utilization of the restaurants </a:t>
                </a:r>
                <a14:m>
                  <m:oMath xmlns:m="http://schemas.openxmlformats.org/officeDocument/2006/math">
                    <m:r>
                      <a:rPr lang="en-US" sz="2400" i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=1−</m:t>
                    </m:r>
                    <m:sSub>
                      <m:sSubPr>
                        <m:ctrlPr>
                          <a:rPr lang="en-US" sz="24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r>
                      <a:rPr lang="en-US" sz="2400" i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=1−</m:t>
                    </m:r>
                    <m:sSup>
                      <m:sSupPr>
                        <m:ctrlPr>
                          <a:rPr lang="en-US" sz="24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−1</m:t>
                        </m:r>
                      </m:sup>
                    </m:sSup>
                    <m:r>
                      <a:rPr lang="en-US" sz="2400" i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≈0.63.</m:t>
                    </m:r>
                  </m:oMath>
                </a14:m>
                <a:endParaRPr lang="en-US" sz="2400" dirty="0">
                  <a:effectLst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pPr marL="0" marR="0" algn="just">
                  <a:lnSpc>
                    <a:spcPct val="107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400" dirty="0">
                    <a:effectLst/>
                    <a:ea typeface="DengXian" panose="02010600030101010101" pitchFamily="2" charset="-122"/>
                    <a:cs typeface="Times New Roman" panose="02020603050405020304" pitchFamily="18" charset="0"/>
                  </a:rPr>
                  <a:t>Two limited learning strategies are described in the textbook, but the utilizations are low.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9AB38EC-3B85-462C-BDDE-02E5587133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836" y="1392469"/>
                <a:ext cx="11355954" cy="4797019"/>
              </a:xfrm>
              <a:prstGeom prst="rect">
                <a:avLst/>
              </a:prstGeom>
              <a:blipFill>
                <a:blip r:embed="rId2"/>
                <a:stretch>
                  <a:fillRect l="-859" t="-889" r="-805" b="-19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783037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81748" y="500661"/>
            <a:ext cx="10298130" cy="1344467"/>
          </a:xfrm>
        </p:spPr>
        <p:txBody>
          <a:bodyPr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4400" b="1" dirty="0">
                <a:latin typeface="Calibri Light" panose="020F0302020204030204" pitchFamily="34" charset="0"/>
                <a:ea typeface="DengXian" panose="02010600030101010101" pitchFamily="2" charset="-122"/>
                <a:cs typeface="Calibri Light" panose="020F0302020204030204" pitchFamily="34" charset="0"/>
              </a:rPr>
              <a:t>5.2</a:t>
            </a:r>
            <a:r>
              <a:rPr lang="en-US" sz="4400" b="1" dirty="0">
                <a:effectLst/>
                <a:latin typeface="Calibri Light" panose="020F0302020204030204" pitchFamily="34" charset="0"/>
                <a:ea typeface="DengXian" panose="02010600030101010101" pitchFamily="2" charset="-122"/>
                <a:cs typeface="Calibri Light" panose="020F0302020204030204" pitchFamily="34" charset="0"/>
              </a:rPr>
              <a:t>.	Repeated Game: </a:t>
            </a:r>
            <a:br>
              <a:rPr lang="en-US" sz="4400" b="1" dirty="0">
                <a:effectLst/>
                <a:latin typeface="Calibri Light" panose="020F0302020204030204" pitchFamily="34" charset="0"/>
                <a:ea typeface="DengXian" panose="02010600030101010101" pitchFamily="2" charset="-122"/>
                <a:cs typeface="Calibri Light" panose="020F0302020204030204" pitchFamily="34" charset="0"/>
              </a:rPr>
            </a:br>
            <a:r>
              <a:rPr lang="en-US" sz="4400" b="1" dirty="0">
                <a:effectLst/>
                <a:latin typeface="Calibri Light" panose="020F0302020204030204" pitchFamily="34" charset="0"/>
                <a:ea typeface="DengXian" panose="02010600030101010101" pitchFamily="2" charset="-122"/>
                <a:cs typeface="Calibri Light" panose="020F0302020204030204" pitchFamily="34" charset="0"/>
              </a:rPr>
              <a:t>One Period Limited Learning Strategy</a:t>
            </a:r>
            <a:endParaRPr lang="en-US" sz="4400" dirty="0">
              <a:effectLst/>
              <a:latin typeface="Calibri Light" panose="020F0302020204030204" pitchFamily="34" charset="0"/>
              <a:ea typeface="DengXian" panose="02010600030101010101" pitchFamily="2" charset="-122"/>
              <a:cs typeface="Calibri Light" panose="020F0302020204030204" pitchFamily="34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FEB5B-16A8-4DEE-BB2E-0D48B630DA04}" type="slidenum">
              <a:rPr lang="en-US" sz="1400" smtClean="0">
                <a:solidFill>
                  <a:schemeClr val="tx1"/>
                </a:solidFill>
              </a:rPr>
              <a:t>46</a:t>
            </a:fld>
            <a:endParaRPr lang="en-US" sz="14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9AB38EC-3B85-462C-BDDE-02E558713328}"/>
                  </a:ext>
                </a:extLst>
              </p:cNvPr>
              <p:cNvSpPr txBox="1"/>
              <p:nvPr/>
            </p:nvSpPr>
            <p:spPr>
              <a:xfrm>
                <a:off x="287522" y="2051727"/>
                <a:ext cx="11355954" cy="204876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400" i="1" dirty="0">
                    <a:effectLst/>
                    <a:ea typeface="DengXian" panose="02010600030101010101" pitchFamily="2" charset="-122"/>
                  </a:rPr>
                  <a:t>If an agent gets lunch on day </a:t>
                </a:r>
                <a14:m>
                  <m:oMath xmlns:m="http://schemas.openxmlformats.org/officeDocument/2006/math">
                    <m:r>
                      <a:rPr lang="en-US" sz="2400" i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𝑡</m:t>
                    </m:r>
                  </m:oMath>
                </a14:m>
                <a:r>
                  <a:rPr lang="en-US" sz="2400" i="1" dirty="0">
                    <a:effectLst/>
                    <a:ea typeface="DengXian" panose="02010600030101010101" pitchFamily="2" charset="-122"/>
                  </a:rPr>
                  <a:t> from restaurant k, then the agent </a:t>
                </a:r>
                <a:r>
                  <a:rPr lang="en-US" sz="2400" i="1" dirty="0">
                    <a:solidFill>
                      <a:srgbClr val="FF0000"/>
                    </a:solidFill>
                    <a:effectLst/>
                    <a:ea typeface="DengXian" panose="02010600030101010101" pitchFamily="2" charset="-122"/>
                  </a:rPr>
                  <a:t>goes back to the same restaurant on day (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US" sz="2400" i="1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+1</m:t>
                    </m:r>
                  </m:oMath>
                </a14:m>
                <a:r>
                  <a:rPr lang="en-US" sz="2400" i="1" dirty="0">
                    <a:solidFill>
                      <a:srgbClr val="FF0000"/>
                    </a:solidFill>
                    <a:effectLst/>
                    <a:ea typeface="DengXian" panose="02010600030101010101" pitchFamily="2" charset="-122"/>
                  </a:rPr>
                  <a:t>)</a:t>
                </a:r>
                <a:r>
                  <a:rPr lang="en-US" sz="2400" i="1" dirty="0">
                    <a:effectLst/>
                    <a:ea typeface="DengXian" panose="02010600030101010101" pitchFamily="2" charset="-122"/>
                  </a:rPr>
                  <a:t> and tries for a restaurant on day (</a:t>
                </a:r>
                <a14:m>
                  <m:oMath xmlns:m="http://schemas.openxmlformats.org/officeDocument/2006/math">
                    <m:r>
                      <a:rPr lang="en-US" sz="2400" i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US" sz="2400" i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+2</m:t>
                    </m:r>
                  </m:oMath>
                </a14:m>
                <a:r>
                  <a:rPr lang="en-US" sz="2400" i="1" dirty="0">
                    <a:effectLst/>
                    <a:ea typeface="DengXian" panose="02010600030101010101" pitchFamily="2" charset="-122"/>
                  </a:rPr>
                  <a:t>) which was vacant on day (</a:t>
                </a:r>
                <a14:m>
                  <m:oMath xmlns:m="http://schemas.openxmlformats.org/officeDocument/2006/math">
                    <m:r>
                      <a:rPr lang="en-US" sz="2400" i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US" sz="2400" i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+1</m:t>
                    </m:r>
                  </m:oMath>
                </a14:m>
                <a:r>
                  <a:rPr lang="en-US" sz="2400" i="1" dirty="0">
                    <a:effectLst/>
                    <a:ea typeface="DengXian" panose="02010600030101010101" pitchFamily="2" charset="-122"/>
                  </a:rPr>
                  <a:t>). If the agent fails to get lunch on day </a:t>
                </a:r>
                <a14:m>
                  <m:oMath xmlns:m="http://schemas.openxmlformats.org/officeDocument/2006/math">
                    <m:r>
                      <a:rPr lang="en-US" sz="2400" i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𝑡</m:t>
                    </m:r>
                  </m:oMath>
                </a14:m>
                <a:r>
                  <a:rPr lang="en-US" sz="2400" i="1" dirty="0">
                    <a:effectLst/>
                    <a:ea typeface="DengXian" panose="02010600030101010101" pitchFamily="2" charset="-122"/>
                  </a:rPr>
                  <a:t>, then the agent tries for a restaurant on day (</a:t>
                </a:r>
                <a14:m>
                  <m:oMath xmlns:m="http://schemas.openxmlformats.org/officeDocument/2006/math">
                    <m:r>
                      <a:rPr lang="en-US" sz="2400" i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US" sz="2400" i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+1</m:t>
                    </m:r>
                  </m:oMath>
                </a14:m>
                <a:r>
                  <a:rPr lang="en-US" sz="2400" i="1" dirty="0">
                    <a:effectLst/>
                    <a:ea typeface="DengXian" panose="02010600030101010101" pitchFamily="2" charset="-122"/>
                  </a:rPr>
                  <a:t>) which was vacant on day </a:t>
                </a:r>
                <a14:m>
                  <m:oMath xmlns:m="http://schemas.openxmlformats.org/officeDocument/2006/math">
                    <m:r>
                      <a:rPr lang="en-US" sz="2400" i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𝑡</m:t>
                    </m:r>
                  </m:oMath>
                </a14:m>
                <a:r>
                  <a:rPr lang="en-US" sz="2400" i="1" dirty="0">
                    <a:effectLst/>
                    <a:ea typeface="DengXian" panose="02010600030101010101" pitchFamily="2" charset="-122"/>
                  </a:rPr>
                  <a:t>, using the same stochastic strategy as in the no learning case.</a:t>
                </a:r>
                <a:endParaRPr lang="en-US" sz="2400" dirty="0">
                  <a:effectLst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9AB38EC-3B85-462C-BDDE-02E5587133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522" y="2051727"/>
                <a:ext cx="11355954" cy="2048766"/>
              </a:xfrm>
              <a:prstGeom prst="rect">
                <a:avLst/>
              </a:prstGeom>
              <a:blipFill>
                <a:blip r:embed="rId2"/>
                <a:stretch>
                  <a:fillRect l="-805" t="-2083" r="-859" b="-59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0208384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81748" y="500662"/>
            <a:ext cx="10298130" cy="712188"/>
          </a:xfrm>
        </p:spPr>
        <p:txBody>
          <a:bodyPr>
            <a:noAutofit/>
          </a:bodyPr>
          <a:lstStyle/>
          <a:p>
            <a:r>
              <a:rPr lang="en-US" sz="4400" b="1" dirty="0">
                <a:effectLst/>
                <a:ea typeface="DengXian" panose="02010600030101010101" pitchFamily="2" charset="-122"/>
              </a:rPr>
              <a:t>Recursion Relation</a:t>
            </a:r>
            <a:endParaRPr lang="en-US" sz="4400" b="1" baseline="30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FEB5B-16A8-4DEE-BB2E-0D48B630DA04}" type="slidenum">
              <a:rPr lang="en-US" sz="1400" smtClean="0">
                <a:solidFill>
                  <a:schemeClr val="tx1"/>
                </a:solidFill>
              </a:rPr>
              <a:t>47</a:t>
            </a:fld>
            <a:endParaRPr lang="en-US" sz="14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9AB38EC-3B85-462C-BDDE-02E558713328}"/>
                  </a:ext>
                </a:extLst>
              </p:cNvPr>
              <p:cNvSpPr txBox="1"/>
              <p:nvPr/>
            </p:nvSpPr>
            <p:spPr>
              <a:xfrm>
                <a:off x="352836" y="1392465"/>
                <a:ext cx="11355954" cy="409490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algn="just">
                  <a:lnSpc>
                    <a:spcPct val="107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400" dirty="0">
                    <a:effectLst/>
                    <a:ea typeface="DengXian" panose="02010600030101010101" pitchFamily="2" charset="-122"/>
                    <a:cs typeface="Times New Roman" panose="02020603050405020304" pitchFamily="18" charset="0"/>
                  </a:rPr>
                  <a:t>On day </a:t>
                </a:r>
                <a14:m>
                  <m:oMath xmlns:m="http://schemas.openxmlformats.org/officeDocument/2006/math">
                    <m:r>
                      <a:rPr lang="en-US" sz="2400" i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US" sz="2400" i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,</m:t>
                    </m:r>
                  </m:oMath>
                </a14:m>
                <a:r>
                  <a:rPr lang="en-US" sz="2400" dirty="0">
                    <a:effectLst/>
                    <a:ea typeface="DengXian" panose="02010600030101010101" pitchFamily="2" charset="-122"/>
                    <a:cs typeface="Times New Roman" panose="02020603050405020304" pitchFamily="18" charset="0"/>
                  </a:rPr>
                  <a:t> there are two kinds of agents who utilize a restaurant:</a:t>
                </a:r>
              </a:p>
              <a:p>
                <a:pPr marL="0" marR="0" algn="just">
                  <a:lnSpc>
                    <a:spcPct val="107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400" dirty="0">
                    <a:effectLst/>
                    <a:ea typeface="DengXian" panose="02010600030101010101" pitchFamily="2" charset="-122"/>
                    <a:cs typeface="Times New Roman" panose="02020603050405020304" pitchFamily="18" charset="0"/>
                  </a:rPr>
                  <a:t>(1) Those who successfully selected a restaurant on day (</a:t>
                </a:r>
                <a14:m>
                  <m:oMath xmlns:m="http://schemas.openxmlformats.org/officeDocument/2006/math">
                    <m:r>
                      <a:rPr lang="en-US" sz="2400" i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US" sz="2400" i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−1</m:t>
                    </m:r>
                  </m:oMath>
                </a14:m>
                <a:r>
                  <a:rPr lang="en-US" sz="2400" dirty="0">
                    <a:effectLst/>
                    <a:ea typeface="DengXian" panose="02010600030101010101" pitchFamily="2" charset="-122"/>
                    <a:cs typeface="Times New Roman" panose="02020603050405020304" pitchFamily="18" charset="0"/>
                  </a:rPr>
                  <a:t>) and continue to stay in that restaurant on day </a:t>
                </a:r>
                <a14:m>
                  <m:oMath xmlns:m="http://schemas.openxmlformats.org/officeDocument/2006/math">
                    <m:r>
                      <a:rPr lang="en-US" sz="2400" i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𝑡</m:t>
                    </m:r>
                  </m:oMath>
                </a14:m>
                <a:r>
                  <a:rPr lang="en-US" sz="2400" dirty="0">
                    <a:effectLst/>
                    <a:ea typeface="DengXian" panose="02010600030101010101" pitchFamily="2" charset="-122"/>
                    <a:cs typeface="Times New Roman" panose="02020603050405020304" pitchFamily="18" charset="0"/>
                  </a:rPr>
                  <a:t>. </a:t>
                </a:r>
              </a:p>
              <a:p>
                <a:pPr marL="0" marR="0" algn="just">
                  <a:lnSpc>
                    <a:spcPct val="107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400" dirty="0">
                    <a:effectLst/>
                    <a:ea typeface="DengXian" panose="02010600030101010101" pitchFamily="2" charset="-122"/>
                    <a:cs typeface="Times New Roman" panose="02020603050405020304" pitchFamily="18" charset="0"/>
                  </a:rPr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sz="2400" dirty="0">
                    <a:effectLst/>
                    <a:ea typeface="DengXian" panose="02010600030101010101" pitchFamily="2" charset="-122"/>
                    <a:cs typeface="Times New Roman" panose="02020603050405020304" pitchFamily="18" charset="0"/>
                  </a:rPr>
                  <a:t> be the fraction of these agents.</a:t>
                </a:r>
              </a:p>
              <a:p>
                <a:pPr marL="0" marR="0" algn="just">
                  <a:lnSpc>
                    <a:spcPct val="107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400" dirty="0">
                    <a:effectLst/>
                    <a:ea typeface="DengXian" panose="02010600030101010101" pitchFamily="2" charset="-122"/>
                    <a:cs typeface="Times New Roman" panose="02020603050405020304" pitchFamily="18" charset="0"/>
                  </a:rPr>
                  <a:t>(2) Those who were not successful in selecting a restaurant on day (</a:t>
                </a:r>
                <a14:m>
                  <m:oMath xmlns:m="http://schemas.openxmlformats.org/officeDocument/2006/math">
                    <m:r>
                      <a:rPr lang="en-US" sz="2400" i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US" sz="2400" i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−1</m:t>
                    </m:r>
                  </m:oMath>
                </a14:m>
                <a:r>
                  <a:rPr lang="en-US" sz="2400" dirty="0">
                    <a:effectLst/>
                    <a:ea typeface="DengXian" panose="02010600030101010101" pitchFamily="2" charset="-122"/>
                    <a:cs typeface="Times New Roman" panose="02020603050405020304" pitchFamily="18" charset="0"/>
                  </a:rPr>
                  <a:t>) but are successful on day </a:t>
                </a:r>
                <a14:m>
                  <m:oMath xmlns:m="http://schemas.openxmlformats.org/officeDocument/2006/math">
                    <m:r>
                      <a:rPr lang="en-US" sz="2400" i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𝑡</m:t>
                    </m:r>
                  </m:oMath>
                </a14:m>
                <a:r>
                  <a:rPr lang="en-US" sz="2400" dirty="0">
                    <a:effectLst/>
                    <a:ea typeface="DengXian" panose="02010600030101010101" pitchFamily="2" charset="-122"/>
                    <a:cs typeface="Times New Roman" panose="02020603050405020304" pitchFamily="18" charset="0"/>
                  </a:rPr>
                  <a:t>.</a:t>
                </a:r>
              </a:p>
              <a:p>
                <a:pPr marL="0" marR="0" algn="just">
                  <a:lnSpc>
                    <a:spcPct val="107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400" dirty="0">
                    <a:effectLst/>
                    <a:ea typeface="DengXian" panose="02010600030101010101" pitchFamily="2" charset="-122"/>
                    <a:cs typeface="Times New Roman" panose="02020603050405020304" pitchFamily="18" charset="0"/>
                  </a:rPr>
                  <a:t>The fraction of these agents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  <m:r>
                      <a:rPr lang="en-US" sz="2400" i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.</m:t>
                    </m:r>
                  </m:oMath>
                </a14:m>
                <a:endParaRPr lang="en-US" sz="2400" dirty="0">
                  <a:effectLst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pPr marL="0" marR="0" algn="just">
                  <a:lnSpc>
                    <a:spcPct val="107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400" dirty="0">
                    <a:effectLst/>
                    <a:ea typeface="DengXian" panose="02010600030101010101" pitchFamily="2" charset="-122"/>
                    <a:cs typeface="Times New Roman" panose="02020603050405020304" pitchFamily="18" charset="0"/>
                  </a:rPr>
                  <a:t>However,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400" dirty="0">
                    <a:effectLst/>
                    <a:ea typeface="DengXian" panose="02010600030101010101" pitchFamily="2" charset="-122"/>
                    <a:cs typeface="Times New Roman" panose="02020603050405020304" pitchFamily="18" charset="0"/>
                  </a:rPr>
                  <a:t> is related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sz="2400" dirty="0">
                    <a:effectLst/>
                    <a:ea typeface="DengXian" panose="02010600030101010101" pitchFamily="2" charset="-122"/>
                    <a:cs typeface="Times New Roman" panose="02020603050405020304" pitchFamily="18" charset="0"/>
                  </a:rPr>
                  <a:t> by</a:t>
                </a:r>
              </a:p>
              <a:p>
                <a:pPr marL="0" marR="0" algn="just">
                  <a:lnSpc>
                    <a:spcPct val="107000"/>
                  </a:lnSpc>
                  <a:spcBef>
                    <a:spcPts val="0"/>
                  </a:spcBef>
                  <a:spcAft>
                    <a:spcPts val="0"/>
                  </a:spcAft>
                </a:pPr>
                <a:endParaRPr lang="en-US" sz="2400" dirty="0"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107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  <m:d>
                        <m:dPr>
                          <m:ctrlP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1−</m:t>
                          </m:r>
                          <m:sSup>
                            <m:sSupPr>
                              <m:ctrlP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sup>
                          </m:sSup>
                        </m:e>
                      </m:d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.</m:t>
                      </m:r>
                    </m:oMath>
                  </m:oMathPara>
                </a14:m>
                <a:endParaRPr lang="en-US" sz="2400" dirty="0">
                  <a:effectLst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9AB38EC-3B85-462C-BDDE-02E5587133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836" y="1392465"/>
                <a:ext cx="11355954" cy="4094904"/>
              </a:xfrm>
              <a:prstGeom prst="rect">
                <a:avLst/>
              </a:prstGeom>
              <a:blipFill>
                <a:blip r:embed="rId2"/>
                <a:stretch>
                  <a:fillRect l="-859" t="-1042" r="-8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 Box 27">
            <a:extLst>
              <a:ext uri="{FF2B5EF4-FFF2-40B4-BE49-F238E27FC236}">
                <a16:creationId xmlns:a16="http://schemas.microsoft.com/office/drawing/2014/main" id="{7245BAA2-BF31-428A-A63B-73110B798D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11830" y="5816599"/>
            <a:ext cx="2965307" cy="687065"/>
          </a:xfrm>
          <a:prstGeom prst="rect">
            <a:avLst/>
          </a:prstGeom>
          <a:solidFill>
            <a:srgbClr val="FFFFFF"/>
          </a:solidFill>
          <a:ln w="19050">
            <a:solidFill>
              <a:srgbClr val="C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Fraction of empty restaurants on the previous day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Text Box 28">
            <a:extLst>
              <a:ext uri="{FF2B5EF4-FFF2-40B4-BE49-F238E27FC236}">
                <a16:creationId xmlns:a16="http://schemas.microsoft.com/office/drawing/2014/main" id="{88F51871-B92F-4A8E-B4AC-D3D195293E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74533" y="5830886"/>
            <a:ext cx="2124422" cy="672783"/>
          </a:xfrm>
          <a:prstGeom prst="rect">
            <a:avLst/>
          </a:prstGeom>
          <a:noFill/>
          <a:ln w="19050">
            <a:solidFill>
              <a:srgbClr val="C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Utilization of the no-learning strategy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4925FC3-B85A-4109-952A-257D658D1B14}"/>
              </a:ext>
            </a:extLst>
          </p:cNvPr>
          <p:cNvCxnSpPr>
            <a:cxnSpLocks/>
          </p:cNvCxnSpPr>
          <p:nvPr/>
        </p:nvCxnSpPr>
        <p:spPr>
          <a:xfrm flipV="1">
            <a:off x="5277501" y="5387675"/>
            <a:ext cx="188580" cy="443210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21E0CEC-ADE2-4028-B7B3-B642DA3A7E53}"/>
              </a:ext>
            </a:extLst>
          </p:cNvPr>
          <p:cNvCxnSpPr>
            <a:cxnSpLocks/>
          </p:cNvCxnSpPr>
          <p:nvPr/>
        </p:nvCxnSpPr>
        <p:spPr>
          <a:xfrm flipH="1" flipV="1">
            <a:off x="6914500" y="5387675"/>
            <a:ext cx="664845" cy="443210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777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81748" y="500662"/>
            <a:ext cx="10298130" cy="712188"/>
          </a:xfrm>
        </p:spPr>
        <p:txBody>
          <a:bodyPr>
            <a:noAutofit/>
          </a:bodyPr>
          <a:lstStyle/>
          <a:p>
            <a:r>
              <a:rPr lang="en-US" sz="4400" b="1" dirty="0">
                <a:effectLst/>
                <a:ea typeface="DengXian" panose="02010600030101010101" pitchFamily="2" charset="-122"/>
              </a:rPr>
              <a:t>Steady-State Solution</a:t>
            </a:r>
            <a:endParaRPr lang="en-US" sz="4400" b="1" baseline="30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FEB5B-16A8-4DEE-BB2E-0D48B630DA04}" type="slidenum">
              <a:rPr lang="en-US" sz="1400" smtClean="0">
                <a:solidFill>
                  <a:schemeClr val="tx1"/>
                </a:solidFill>
              </a:rPr>
              <a:t>48</a:t>
            </a:fld>
            <a:endParaRPr lang="en-US" sz="14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9AB38EC-3B85-462C-BDDE-02E558713328}"/>
                  </a:ext>
                </a:extLst>
              </p:cNvPr>
              <p:cNvSpPr txBox="1"/>
              <p:nvPr/>
            </p:nvSpPr>
            <p:spPr>
              <a:xfrm>
                <a:off x="352836" y="1229179"/>
                <a:ext cx="11355954" cy="269336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algn="just">
                  <a:lnSpc>
                    <a:spcPct val="107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400" dirty="0">
                    <a:effectLst/>
                    <a:ea typeface="DengXian" panose="02010600030101010101" pitchFamily="2" charset="-122"/>
                    <a:cs typeface="Times New Roman" panose="02020603050405020304" pitchFamily="18" charset="0"/>
                  </a:rPr>
                  <a:t>At the steady state,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  <m:r>
                      <a:rPr lang="en-US" sz="2400" i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−1</m:t>
                        </m:r>
                      </m:sub>
                    </m:sSub>
                    <m:r>
                      <a:rPr lang="en-US" sz="2400" i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2400" i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sz="2400" i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.</m:t>
                    </m:r>
                  </m:oMath>
                </a14:m>
                <a:r>
                  <a:rPr lang="en-US" sz="2400" dirty="0">
                    <a:effectLst/>
                    <a:ea typeface="DengXian" panose="02010600030101010101" pitchFamily="2" charset="-122"/>
                    <a:cs typeface="Times New Roman" panose="02020603050405020304" pitchFamily="18" charset="0"/>
                  </a:rPr>
                  <a:t> Therefore,</a:t>
                </a:r>
              </a:p>
              <a:p>
                <a:pPr marL="0" marR="0" algn="just">
                  <a:lnSpc>
                    <a:spcPct val="107000"/>
                  </a:lnSpc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𝑥</m:t>
                      </m:r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1−</m:t>
                          </m:r>
                          <m:sSup>
                            <m:sSupPr>
                              <m:ctrlP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sup>
                          </m:sSup>
                        </m:num>
                        <m:den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2−</m:t>
                          </m:r>
                          <m:sSup>
                            <m:sSupPr>
                              <m:ctrlP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sup>
                          </m:sSup>
                        </m:den>
                      </m:f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≈0.39.</m:t>
                      </m:r>
                    </m:oMath>
                  </m:oMathPara>
                </a14:m>
                <a:endParaRPr lang="en-US" sz="2400" dirty="0">
                  <a:effectLst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pPr marL="0" marR="0" algn="just">
                  <a:lnSpc>
                    <a:spcPct val="107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400" dirty="0">
                    <a:effectLst/>
                    <a:ea typeface="DengXian" panose="02010600030101010101" pitchFamily="2" charset="-122"/>
                    <a:cs typeface="Times New Roman" panose="02020603050405020304" pitchFamily="18" charset="0"/>
                  </a:rPr>
                  <a:t> Utilization of the restaurants on day </a:t>
                </a:r>
                <a14:m>
                  <m:oMath xmlns:m="http://schemas.openxmlformats.org/officeDocument/2006/math">
                    <m:r>
                      <a:rPr lang="en-US" sz="2400" i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𝑡</m:t>
                    </m:r>
                  </m:oMath>
                </a14:m>
                <a:r>
                  <a:rPr lang="en-US" sz="2400" dirty="0">
                    <a:effectLst/>
                    <a:ea typeface="DengXian" panose="02010600030101010101" pitchFamily="2" charset="-122"/>
                    <a:cs typeface="Times New Roman" panose="02020603050405020304" pitchFamily="18" charset="0"/>
                  </a:rPr>
                  <a:t>:</a:t>
                </a:r>
              </a:p>
              <a:p>
                <a:pPr marL="0" marR="0" algn="ctr">
                  <a:lnSpc>
                    <a:spcPct val="107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400" b="1" dirty="0">
                    <a:effectLst/>
                    <a:ea typeface="DengXian" panose="02010600030101010101" pitchFamily="2" charset="-122"/>
                    <a:cs typeface="Times New Roman" panose="02020603050405020304" pitchFamily="18" charset="0"/>
                  </a:rPr>
                  <a:t>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  <m:r>
                      <a:rPr lang="en-US" sz="2400" i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  <m:r>
                      <a:rPr lang="en-US" sz="2400" i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−1</m:t>
                        </m:r>
                      </m:sub>
                    </m:sSub>
                    <m:r>
                      <a:rPr lang="en-US" sz="2400" i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2(1−</m:t>
                        </m:r>
                        <m:sSup>
                          <m:sSupPr>
                            <m:ctrlPr>
                              <a:rPr lang="en-US" sz="2400" i="1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400" i="1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2−</m:t>
                        </m:r>
                        <m:sSup>
                          <m:sSupPr>
                            <m:ctrlPr>
                              <a:rPr lang="en-US" sz="2400" i="1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400" i="1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−1</m:t>
                            </m:r>
                          </m:sup>
                        </m:sSup>
                      </m:den>
                    </m:f>
                    <m:r>
                      <a:rPr lang="en-US" sz="2400" i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≈0.77.</m:t>
                    </m:r>
                  </m:oMath>
                </a14:m>
                <a:endParaRPr lang="en-US" sz="2400" dirty="0"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0"/>
                  </a:spcAft>
                </a:pPr>
                <a:endParaRPr lang="en-US" sz="2400" dirty="0"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9AB38EC-3B85-462C-BDDE-02E5587133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836" y="1229179"/>
                <a:ext cx="11355954" cy="2693366"/>
              </a:xfrm>
              <a:prstGeom prst="rect">
                <a:avLst/>
              </a:prstGeom>
              <a:blipFill>
                <a:blip r:embed="rId2"/>
                <a:stretch>
                  <a:fillRect l="-859" t="-15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3" name="Picture 96">
            <a:extLst>
              <a:ext uri="{FF2B5EF4-FFF2-40B4-BE49-F238E27FC236}">
                <a16:creationId xmlns:a16="http://schemas.microsoft.com/office/drawing/2014/main" id="{7108CF7E-34FA-425E-936A-C7F030D6D9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4636" y="4041867"/>
            <a:ext cx="3560942" cy="2580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Box 97">
                <a:extLst>
                  <a:ext uri="{FF2B5EF4-FFF2-40B4-BE49-F238E27FC236}">
                    <a16:creationId xmlns:a16="http://schemas.microsoft.com/office/drawing/2014/main" id="{3C1C1D34-EA8D-47E6-9DF4-3F58B0BAE4A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023795" y="4116453"/>
                <a:ext cx="5324537" cy="2243138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0" lang="en-US" alt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Δ</m:t>
                    </m:r>
                    <m:r>
                      <a:rPr kumimoji="0" lang="en-US" altLang="en-US" sz="2400" b="0" i="1" u="none" strike="noStrike" cap="none" normalizeH="0" baseline="0" dirty="0" err="1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𝑓</m:t>
                    </m:r>
                    <m:r>
                      <a:rPr kumimoji="0" lang="en-US" altLang="en-US" sz="2400" b="0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kumimoji="0" lang="en-US" altLang="en-US" sz="24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en-US" altLang="en-US" sz="2400" b="0" i="1" u="none" strike="noStrike" cap="none" normalizeH="0" baseline="0" dirty="0" err="1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𝑓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0" lang="en-US" altLang="en-US" sz="2400" b="0" i="0" u="none" strike="noStrike" cap="none" normalizeH="0" baseline="0" dirty="0" err="1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sim</m:t>
                        </m:r>
                      </m:sub>
                    </m:sSub>
                    <m:r>
                      <a:rPr kumimoji="0" lang="en-US" altLang="en-US" sz="2400" b="0" i="0" u="none" strike="noStrike" cap="none" normalizeH="0" baseline="0" dirty="0" err="1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−</m:t>
                    </m:r>
                    <m:sSub>
                      <m:sSubPr>
                        <m:ctrlPr>
                          <a:rPr kumimoji="0" lang="en-US" altLang="en-US" sz="24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en-US" altLang="en-US" sz="2400" b="0" i="1" u="none" strike="noStrike" cap="none" normalizeH="0" baseline="0" dirty="0" err="1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𝑓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0" lang="en-US" altLang="en-US" sz="2400" b="0" i="0" u="none" strike="noStrike" cap="none" normalizeH="0" baseline="0" dirty="0" err="1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average</m:t>
                        </m:r>
                      </m:sub>
                    </m:sSub>
                  </m:oMath>
                </a14:m>
                <a:r>
                  <a:rPr kumimoji="0" lang="en-US" altLang="en-US" sz="2400" b="0" i="1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ea typeface="DengXian" panose="02010600030101010101" pitchFamily="2" charset="-122"/>
                    <a:cs typeface="Times New Roman" panose="02020603050405020304" pitchFamily="18" charset="0"/>
                  </a:rPr>
                  <a:t>.</a:t>
                </a:r>
                <a:r>
                  <a:rPr kumimoji="0" lang="en-US" altLang="en-US" sz="2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ea typeface="DengXian" panose="02010600030101010101" pitchFamily="2" charset="-122"/>
                    <a:cs typeface="Times New Roman" panose="02020603050405020304" pitchFamily="18" charset="0"/>
                  </a:rPr>
                  <a:t>  </a:t>
                </a:r>
                <a14:m>
                  <m:oMath xmlns:m="http://schemas.openxmlformats.org/officeDocument/2006/math">
                    <m:r>
                      <a:rPr kumimoji="0" lang="en-US" altLang="en-US" sz="2400" b="0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𝑁</m:t>
                    </m:r>
                    <m:r>
                      <a:rPr kumimoji="0" lang="en-US" altLang="en-US" sz="2400" b="0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 = 1000 </m:t>
                    </m:r>
                  </m:oMath>
                </a14:m>
                <a:r>
                  <a:rPr kumimoji="0" lang="en-US" altLang="en-US" sz="2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ea typeface="DengXian" panose="02010600030101010101" pitchFamily="2" charset="-122"/>
                    <a:cs typeface="Times New Roman" panose="02020603050405020304" pitchFamily="18" charset="0"/>
                  </a:rPr>
                  <a:t>agents and 10</a:t>
                </a:r>
                <a:r>
                  <a:rPr kumimoji="0" lang="en-US" altLang="en-US" sz="2400" b="0" i="0" u="none" strike="noStrike" cap="none" normalizeH="0" baseline="30000" dirty="0">
                    <a:ln>
                      <a:noFill/>
                    </a:ln>
                    <a:solidFill>
                      <a:schemeClr val="tx1"/>
                    </a:solidFill>
                    <a:effectLst/>
                    <a:ea typeface="DengXian" panose="02010600030101010101" pitchFamily="2" charset="-122"/>
                    <a:cs typeface="Times New Roman" panose="02020603050405020304" pitchFamily="18" charset="0"/>
                  </a:rPr>
                  <a:t>6</a:t>
                </a:r>
                <a:r>
                  <a:rPr kumimoji="0" lang="en-US" altLang="en-US" sz="2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ea typeface="DengXian" panose="02010600030101010101" pitchFamily="2" charset="-122"/>
                    <a:cs typeface="Times New Roman" panose="02020603050405020304" pitchFamily="18" charset="0"/>
                  </a:rPr>
                  <a:t> steps. Symbols: + for no-learning strategy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400" i="1" dirty="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en-US" sz="2400" i="1" dirty="0" err="1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𝑓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en-US" sz="2400" dirty="0" err="1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average</m:t>
                        </m:r>
                      </m:sub>
                    </m:sSub>
                    <m:r>
                      <a:rPr lang="en-US" altLang="en-US" sz="2400" b="0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≈0.63</m:t>
                    </m:r>
                  </m:oMath>
                </a14:m>
                <a:r>
                  <a:rPr kumimoji="0" lang="en-US" altLang="en-US" sz="2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ea typeface="DengXian" panose="02010600030101010101" pitchFamily="2" charset="-122"/>
                    <a:cs typeface="Times New Roman" panose="02020603050405020304" pitchFamily="18" charset="0"/>
                  </a:rPr>
                  <a:t>, O for one-period repetition strategy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400" i="1" dirty="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en-US" sz="2400" i="1" dirty="0" err="1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𝑓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en-US" sz="2400" dirty="0" err="1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average</m:t>
                        </m:r>
                      </m:sub>
                    </m:sSub>
                    <m:r>
                      <a:rPr lang="en-US" altLang="en-US" sz="2400" i="1" dirty="0"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≈0.</m:t>
                    </m:r>
                    <m:r>
                      <a:rPr lang="en-US" altLang="en-US" sz="2400" b="0" i="1" dirty="0" smtClean="0"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77</m:t>
                    </m:r>
                  </m:oMath>
                </a14:m>
                <a:r>
                  <a:rPr kumimoji="0" lang="en-US" altLang="en-US" sz="2400" b="0" i="1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ea typeface="DengXian" panose="02010600030101010101" pitchFamily="2" charset="-122"/>
                    <a:cs typeface="Times New Roman" panose="02020603050405020304" pitchFamily="18" charset="0"/>
                  </a:rPr>
                  <a:t>.</a:t>
                </a:r>
                <a:r>
                  <a:rPr kumimoji="0" lang="en-US" altLang="en-US" sz="2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ea typeface="DengXian" panose="02010600030101010101" pitchFamily="2" charset="-122"/>
                    <a:cs typeface="Times New Roman" panose="02020603050405020304" pitchFamily="18" charset="0"/>
                  </a:rPr>
                  <a:t> (</a:t>
                </a:r>
                <a:r>
                  <a:rPr kumimoji="0" lang="en-US" altLang="en-US" sz="2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ea typeface="DengXian" panose="02010600030101010101" pitchFamily="2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</a:t>
                </a:r>
                <a:r>
                  <a:rPr kumimoji="0" lang="en-US" altLang="en-US" sz="2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ea typeface="DengXian" panose="02010600030101010101" pitchFamily="2" charset="-122"/>
                    <a:cs typeface="Times New Roman" panose="02020603050405020304" pitchFamily="18" charset="0"/>
                  </a:rPr>
                  <a:t> for limited-learning strategy</a:t>
                </a:r>
                <a:r>
                  <a:rPr kumimoji="0" lang="en-US" altLang="en-US" sz="2400" b="0" i="0" u="none" strike="noStrike" cap="none" normalizeH="0" baseline="30000" dirty="0">
                    <a:ln>
                      <a:noFill/>
                    </a:ln>
                    <a:solidFill>
                      <a:schemeClr val="tx1"/>
                    </a:solidFill>
                    <a:effectLst/>
                    <a:ea typeface="DengXian" panose="02010600030101010101" pitchFamily="2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3</a:t>
                </a:r>
                <a:r>
                  <a:rPr kumimoji="0" lang="en-US" altLang="en-US" sz="2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ea typeface="DengXian" panose="02010600030101010101" pitchFamily="2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.)</a:t>
                </a:r>
              </a:p>
            </p:txBody>
          </p:sp>
        </mc:Choice>
        <mc:Fallback xmlns="">
          <p:sp>
            <p:nvSpPr>
              <p:cNvPr id="3" name="Text Box 97">
                <a:extLst>
                  <a:ext uri="{FF2B5EF4-FFF2-40B4-BE49-F238E27FC236}">
                    <a16:creationId xmlns:a16="http://schemas.microsoft.com/office/drawing/2014/main" id="{3C1C1D34-EA8D-47E6-9DF4-3F58B0BAE4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023795" y="4116453"/>
                <a:ext cx="5324537" cy="2243138"/>
              </a:xfrm>
              <a:prstGeom prst="rect">
                <a:avLst/>
              </a:prstGeom>
              <a:blipFill>
                <a:blip r:embed="rId4"/>
                <a:stretch>
                  <a:fillRect l="-1714" t="-1897" r="-2629"/>
                </a:stretch>
              </a:blipFill>
              <a:ln w="63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83837682-8BD4-4562-B704-868B5A6BBE32}"/>
              </a:ext>
            </a:extLst>
          </p:cNvPr>
          <p:cNvSpPr/>
          <p:nvPr/>
        </p:nvSpPr>
        <p:spPr>
          <a:xfrm>
            <a:off x="2986912" y="4186249"/>
            <a:ext cx="1691105" cy="10385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2400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6675C3D5-799E-4C1C-85FD-F47876EAEE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0905" y="3580202"/>
            <a:ext cx="818172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DengXian" panose="02010600030101010101" pitchFamily="2" charset="-122"/>
                <a:cs typeface="Times New Roman" panose="02020603050405020304" pitchFamily="18" charset="0"/>
              </a:rPr>
              <a:t>Theoretical prediction agrees with simulation results excellently.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F86B3234-BD81-4720-B4BC-EE6FB098F2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34748" y="5080935"/>
            <a:ext cx="1655225" cy="46166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07295644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81748" y="500662"/>
            <a:ext cx="10298130" cy="712188"/>
          </a:xfrm>
        </p:spPr>
        <p:txBody>
          <a:bodyPr>
            <a:noAutofit/>
          </a:bodyPr>
          <a:lstStyle/>
          <a:p>
            <a:r>
              <a:rPr lang="en-US" sz="4400" b="1" dirty="0">
                <a:effectLst/>
                <a:ea typeface="DengXian" panose="02010600030101010101" pitchFamily="2" charset="-122"/>
              </a:rPr>
              <a:t>Win-Stay-Lose-Shift</a:t>
            </a:r>
            <a:endParaRPr lang="en-US" sz="4400" b="1" baseline="30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FEB5B-16A8-4DEE-BB2E-0D48B630DA04}" type="slidenum">
              <a:rPr lang="en-US" sz="1400" smtClean="0">
                <a:solidFill>
                  <a:schemeClr val="tx1"/>
                </a:solidFill>
              </a:rPr>
              <a:t>49</a:t>
            </a:fld>
            <a:endParaRPr lang="en-US" sz="14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9AB38EC-3B85-462C-BDDE-02E558713328}"/>
                  </a:ext>
                </a:extLst>
              </p:cNvPr>
              <p:cNvSpPr txBox="1"/>
              <p:nvPr/>
            </p:nvSpPr>
            <p:spPr>
              <a:xfrm>
                <a:off x="352836" y="1308691"/>
                <a:ext cx="11355954" cy="49019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If all restaurants are identical, the One Period Repetition strategy resembles the </a:t>
                </a:r>
                <a:r>
                  <a:rPr lang="en-US" sz="2400" dirty="0">
                    <a:solidFill>
                      <a:srgbClr val="FF0000"/>
                    </a:solidFill>
                  </a:rPr>
                  <a:t>Win-Stay-Lose-Shift</a:t>
                </a:r>
                <a:r>
                  <a:rPr lang="en-US" sz="2400" dirty="0"/>
                  <a:t> (WS-LS) strategy, which will lead to social efficiency: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If an agent successfully selects a restaurant on day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2400" dirty="0"/>
                  <a:t>, then she will continue to attend that restaurant after that day.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If she fails to select a restaurant on day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dirty="0"/>
                  <a:t> then on the next day she will select another restaurant that is empty on day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2400" dirty="0"/>
                  <a:t> She will continue this strategy until she is successful.</a:t>
                </a:r>
              </a:p>
              <a:p>
                <a:r>
                  <a:rPr lang="en-US" sz="2400" dirty="0"/>
                  <a:t>With all agents using this strategy, the number of successful agents is a non-decreasing function.</a:t>
                </a:r>
              </a:p>
              <a:p>
                <a:endParaRPr lang="en-US" sz="2400" dirty="0"/>
              </a:p>
              <a:p>
                <a:r>
                  <a:rPr lang="en-US" sz="2400" dirty="0">
                    <a:solidFill>
                      <a:srgbClr val="FF0000"/>
                    </a:solidFill>
                  </a:rPr>
                  <a:t>Eventually all agents find a restaurant.</a:t>
                </a:r>
              </a:p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0"/>
                  </a:spcAft>
                </a:pPr>
                <a:endParaRPr lang="en-US" sz="2400" dirty="0">
                  <a:effectLst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9AB38EC-3B85-462C-BDDE-02E5587133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836" y="1308691"/>
                <a:ext cx="11355954" cy="4901983"/>
              </a:xfrm>
              <a:prstGeom prst="rect">
                <a:avLst/>
              </a:prstGeom>
              <a:blipFill>
                <a:blip r:embed="rId2"/>
                <a:stretch>
                  <a:fillRect l="-859" t="-995" r="-3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976329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2">
            <a:extLst>
              <a:ext uri="{FF2B5EF4-FFF2-40B4-BE49-F238E27FC236}">
                <a16:creationId xmlns:a16="http://schemas.microsoft.com/office/drawing/2014/main" id="{27F0FC31-C7D2-4A4B-B70F-960E79B9007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81200" y="457201"/>
            <a:ext cx="8229600" cy="847725"/>
          </a:xfrm>
        </p:spPr>
        <p:txBody>
          <a:bodyPr/>
          <a:lstStyle/>
          <a:p>
            <a:pPr algn="ctr" eaLnBrk="1" hangingPunct="1"/>
            <a:r>
              <a:rPr lang="en-US" altLang="zh-TW" b="1" dirty="0">
                <a:ea typeface="新細明體" panose="02020500000000000000" pitchFamily="18" charset="-120"/>
              </a:rPr>
              <a:t>Participation Incentives</a:t>
            </a:r>
            <a:endParaRPr lang="en-US" altLang="en-US" b="1" dirty="0"/>
          </a:p>
        </p:txBody>
      </p:sp>
      <p:sp>
        <p:nvSpPr>
          <p:cNvPr id="88067" name="Rectangle 3">
            <a:extLst>
              <a:ext uri="{FF2B5EF4-FFF2-40B4-BE49-F238E27FC236}">
                <a16:creationId xmlns:a16="http://schemas.microsoft.com/office/drawing/2014/main" id="{9CABDA9D-8ADA-42E3-A7DD-2818E168B60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882776" y="1412876"/>
            <a:ext cx="8353425" cy="4932363"/>
          </a:xfrm>
        </p:spPr>
        <p:txBody>
          <a:bodyPr/>
          <a:lstStyle/>
          <a:p>
            <a:pPr eaLnBrk="1" hangingPunct="1"/>
            <a:r>
              <a:rPr lang="en-US" altLang="zh-TW">
                <a:ea typeface="新細明體" panose="02020500000000000000" pitchFamily="18" charset="-120"/>
              </a:rPr>
              <a:t>In financial markets, the </a:t>
            </a:r>
            <a:r>
              <a:rPr lang="en-US" altLang="zh-TW">
                <a:solidFill>
                  <a:srgbClr val="FF0000"/>
                </a:solidFill>
                <a:ea typeface="新細明體" panose="02020500000000000000" pitchFamily="18" charset="-120"/>
              </a:rPr>
              <a:t>minority</a:t>
            </a:r>
            <a:r>
              <a:rPr lang="en-US" altLang="zh-TW">
                <a:ea typeface="新細明體" panose="02020500000000000000" pitchFamily="18" charset="-120"/>
              </a:rPr>
              <a:t> wins.</a:t>
            </a:r>
          </a:p>
          <a:p>
            <a:pPr eaLnBrk="1" hangingPunct="1"/>
            <a:r>
              <a:rPr lang="en-US" altLang="zh-TW">
                <a:ea typeface="新細明體" panose="02020500000000000000" pitchFamily="18" charset="-120"/>
              </a:rPr>
              <a:t>If there are more buyers than sellers, the sellers win, and vice versa.</a:t>
            </a:r>
          </a:p>
          <a:p>
            <a:pPr eaLnBrk="1" hangingPunct="1"/>
            <a:r>
              <a:rPr lang="en-US" altLang="zh-TW">
                <a:ea typeface="新細明體" panose="02020500000000000000" pitchFamily="18" charset="-120"/>
              </a:rPr>
              <a:t>The </a:t>
            </a:r>
            <a:r>
              <a:rPr lang="en-US" altLang="zh-TW">
                <a:solidFill>
                  <a:srgbClr val="FF0000"/>
                </a:solidFill>
                <a:ea typeface="新細明體" panose="02020500000000000000" pitchFamily="18" charset="-120"/>
              </a:rPr>
              <a:t>Minority Game (MG)</a:t>
            </a:r>
            <a:r>
              <a:rPr lang="en-US" altLang="zh-TW">
                <a:ea typeface="新細明體" panose="02020500000000000000" pitchFamily="18" charset="-120"/>
              </a:rPr>
              <a:t> is an agent-based model successfully applied to financial markets.</a:t>
            </a:r>
            <a:endParaRPr lang="en-US" altLang="zh-TW">
              <a:solidFill>
                <a:srgbClr val="FF0000"/>
              </a:solidFill>
              <a:ea typeface="新細明體" panose="02020500000000000000" pitchFamily="18" charset="-120"/>
            </a:endParaRPr>
          </a:p>
          <a:p>
            <a:pPr eaLnBrk="1" hangingPunct="1"/>
            <a:r>
              <a:rPr lang="en-US" altLang="zh-TW">
                <a:ea typeface="新細明體" panose="02020500000000000000" pitchFamily="18" charset="-120"/>
              </a:rPr>
              <a:t>Since MG is a </a:t>
            </a:r>
            <a:r>
              <a:rPr lang="en-US" altLang="zh-TW">
                <a:solidFill>
                  <a:srgbClr val="FF0000"/>
                </a:solidFill>
                <a:ea typeface="新細明體" panose="02020500000000000000" pitchFamily="18" charset="-120"/>
              </a:rPr>
              <a:t>negative-sum</a:t>
            </a:r>
            <a:r>
              <a:rPr lang="en-US" altLang="zh-TW">
                <a:ea typeface="新細明體" panose="02020500000000000000" pitchFamily="18" charset="-120"/>
              </a:rPr>
              <a:t> game, it cannot explain why agents have </a:t>
            </a:r>
            <a:r>
              <a:rPr lang="en-US" altLang="zh-TW">
                <a:solidFill>
                  <a:srgbClr val="FF0000"/>
                </a:solidFill>
                <a:ea typeface="新細明體" panose="02020500000000000000" pitchFamily="18" charset="-120"/>
              </a:rPr>
              <a:t>participation incentives</a:t>
            </a:r>
            <a:r>
              <a:rPr lang="en-US" altLang="zh-TW">
                <a:ea typeface="新細明體" panose="02020500000000000000" pitchFamily="18" charset="-120"/>
              </a:rPr>
              <a:t>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7058882-D1E9-4178-8BC4-44D7B2FC2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FEB5B-16A8-4DEE-BB2E-0D48B630DA04}" type="slidenum">
              <a:rPr lang="en-US" smtClean="0">
                <a:solidFill>
                  <a:schemeClr val="tx1"/>
                </a:solidFill>
              </a:rPr>
              <a:t>5</a:t>
            </a:fld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80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80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80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80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80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80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80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80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067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81748" y="500662"/>
            <a:ext cx="10298130" cy="712188"/>
          </a:xfrm>
        </p:spPr>
        <p:txBody>
          <a:bodyPr>
            <a:noAutofit/>
          </a:bodyPr>
          <a:lstStyle/>
          <a:p>
            <a:r>
              <a:rPr lang="en-US" sz="4400" b="1" dirty="0">
                <a:effectLst/>
                <a:ea typeface="DengXian" panose="02010600030101010101" pitchFamily="2" charset="-122"/>
              </a:rPr>
              <a:t>5.3. Follow-the-Crowd Strategy</a:t>
            </a:r>
            <a:endParaRPr lang="en-US" sz="4400" b="1" baseline="30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FEB5B-16A8-4DEE-BB2E-0D48B630DA04}" type="slidenum">
              <a:rPr lang="en-US" sz="1400" smtClean="0">
                <a:solidFill>
                  <a:schemeClr val="tx1"/>
                </a:solidFill>
              </a:rPr>
              <a:t>50</a:t>
            </a:fld>
            <a:endParaRPr lang="en-US" sz="14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9AB38EC-3B85-462C-BDDE-02E558713328}"/>
                  </a:ext>
                </a:extLst>
              </p:cNvPr>
              <p:cNvSpPr txBox="1"/>
              <p:nvPr/>
            </p:nvSpPr>
            <p:spPr>
              <a:xfrm>
                <a:off x="352836" y="1308691"/>
                <a:ext cx="11355954" cy="53791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algn="just">
                  <a:lnSpc>
                    <a:spcPct val="107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400" dirty="0">
                    <a:effectLst/>
                    <a:ea typeface="DengXian" panose="02010600030101010101" pitchFamily="2" charset="-122"/>
                    <a:cs typeface="Times New Roman" panose="02020603050405020304" pitchFamily="18" charset="0"/>
                  </a:rPr>
                  <a:t>The probability of selecting a restaurant </a:t>
                </a:r>
                <a14:m>
                  <m:oMath xmlns:m="http://schemas.openxmlformats.org/officeDocument/2006/math">
                    <m:r>
                      <a:rPr lang="en-US" sz="2400" i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𝑘</m:t>
                    </m:r>
                  </m:oMath>
                </a14:m>
                <a:r>
                  <a:rPr lang="en-US" sz="2400" dirty="0">
                    <a:effectLst/>
                    <a:ea typeface="DengXian" panose="02010600030101010101" pitchFamily="2" charset="-122"/>
                    <a:cs typeface="Times New Roman" panose="02020603050405020304" pitchFamily="18" charset="0"/>
                  </a:rPr>
                  <a:t> on day </a:t>
                </a:r>
                <a14:m>
                  <m:oMath xmlns:m="http://schemas.openxmlformats.org/officeDocument/2006/math">
                    <m:r>
                      <a:rPr lang="en-US" sz="2400" i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US" sz="2400" i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+1</m:t>
                    </m:r>
                  </m:oMath>
                </a14:m>
                <a:r>
                  <a:rPr lang="en-US" sz="2400" dirty="0">
                    <a:effectLst/>
                    <a:ea typeface="DengXian" panose="02010600030101010101" pitchFamily="2" charset="-122"/>
                    <a:cs typeface="Times New Roman" panose="02020603050405020304" pitchFamily="18" charset="0"/>
                  </a:rPr>
                  <a:t> depends on the queue length of agents in restaurant </a:t>
                </a:r>
                <a14:m>
                  <m:oMath xmlns:m="http://schemas.openxmlformats.org/officeDocument/2006/math">
                    <m:r>
                      <a:rPr lang="en-US" sz="2400" i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𝑘</m:t>
                    </m:r>
                  </m:oMath>
                </a14:m>
                <a:r>
                  <a:rPr lang="en-US" sz="2400" dirty="0">
                    <a:effectLst/>
                    <a:ea typeface="DengXian" panose="02010600030101010101" pitchFamily="2" charset="-122"/>
                    <a:cs typeface="Times New Roman" panose="02020603050405020304" pitchFamily="18" charset="0"/>
                  </a:rPr>
                  <a:t> on day </a:t>
                </a:r>
                <a14:m>
                  <m:oMath xmlns:m="http://schemas.openxmlformats.org/officeDocument/2006/math">
                    <m:r>
                      <a:rPr lang="en-US" sz="2400" i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𝑡</m:t>
                    </m:r>
                  </m:oMath>
                </a14:m>
                <a:r>
                  <a:rPr lang="en-US" sz="2400" dirty="0">
                    <a:effectLst/>
                    <a:ea typeface="DengXian" panose="02010600030101010101" pitchFamily="2" charset="-122"/>
                    <a:cs typeface="Times New Roman" panose="02020603050405020304" pitchFamily="18" charset="0"/>
                  </a:rPr>
                  <a:t>.</a:t>
                </a:r>
              </a:p>
              <a:p>
                <a:pPr marL="0" marR="0" algn="just">
                  <a:lnSpc>
                    <a:spcPct val="107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400" dirty="0">
                    <a:effectLst/>
                    <a:ea typeface="DengXian" panose="02010600030101010101" pitchFamily="2" charset="-122"/>
                    <a:cs typeface="Times New Roman" panose="02020603050405020304" pitchFamily="18" charset="0"/>
                  </a:rPr>
                  <a:t>Assume that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d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sz="2400" dirty="0"/>
              </a:p>
              <a:p>
                <a:r>
                  <a:rPr lang="en-US" sz="2400" dirty="0"/>
                  <a:t> 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sz="2400" dirty="0"/>
                  <a:t> is the number of agents arriving at restaurant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400" dirty="0"/>
                  <a:t> on day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2400" dirty="0"/>
                  <a:t>.</a:t>
                </a:r>
              </a:p>
              <a:p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→∞:</m:t>
                    </m:r>
                  </m:oMath>
                </a14:m>
                <a:r>
                  <a:rPr lang="en-US" sz="2400" dirty="0"/>
                  <a:t> the selection is independent of history</a:t>
                </a:r>
              </a:p>
              <a:p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→0:</m:t>
                    </m:r>
                  </m:oMath>
                </a14:m>
                <a:r>
                  <a:rPr lang="en-US" sz="2400" dirty="0"/>
                  <a:t> the selection is dependent on history only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2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ea typeface="DengXian" panose="02010600030101010101" pitchFamily="2" charset="-122"/>
                    <a:cs typeface="Times New Roman" panose="02020603050405020304" pitchFamily="18" charset="0"/>
                  </a:rPr>
                  <a:t>Average utilization decreases with increasing </a:t>
                </a:r>
                <a14:m>
                  <m:oMath xmlns:m="http://schemas.openxmlformats.org/officeDocument/2006/math">
                    <m:r>
                      <a:rPr kumimoji="0" lang="en-US" altLang="en-US" sz="2400" b="0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𝑟</m:t>
                    </m:r>
                    <m:r>
                      <a:rPr kumimoji="0" lang="en-US" altLang="en-US" sz="2400" b="0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.</m:t>
                    </m:r>
                  </m:oMath>
                </a14:m>
                <a:endParaRPr kumimoji="0" lang="en-US" altLang="en-US" sz="11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2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ea typeface="DengXian" panose="02010600030101010101" pitchFamily="2" charset="-122"/>
                    <a:cs typeface="Times New Roman" panose="02020603050405020304" pitchFamily="18" charset="0"/>
                  </a:rPr>
                  <a:t>It was observed that the probability of a queue length </a:t>
                </a:r>
                <a14:m>
                  <m:oMath xmlns:m="http://schemas.openxmlformats.org/officeDocument/2006/math">
                    <m:r>
                      <a:rPr kumimoji="0" lang="en-US" altLang="en-US" sz="2400" b="0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𝑞</m:t>
                    </m:r>
                  </m:oMath>
                </a14:m>
                <a:r>
                  <a:rPr kumimoji="0" lang="en-US" altLang="en-US" sz="2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ea typeface="DengXian" panose="02010600030101010101" pitchFamily="2" charset="-122"/>
                    <a:cs typeface="Times New Roman" panose="02020603050405020304" pitchFamily="18" charset="0"/>
                  </a:rPr>
                  <a:t> goes as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altLang="en-US" sz="24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kumimoji="0" lang="en-US" altLang="en-US" sz="24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𝑞</m:t>
                        </m:r>
                      </m:e>
                      <m:sup>
                        <m:r>
                          <a:rPr kumimoji="0" lang="en-US" altLang="en-US" sz="24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kumimoji="0" lang="en-US" altLang="en-US" sz="2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ea typeface="DengXian" panose="02010600030101010101" pitchFamily="2" charset="-122"/>
                    <a:cs typeface="Times New Roman" panose="02020603050405020304" pitchFamily="18" charset="0"/>
                  </a:rPr>
                  <a:t> for </a:t>
                </a:r>
                <a14:m>
                  <m:oMath xmlns:m="http://schemas.openxmlformats.org/officeDocument/2006/math">
                    <m:r>
                      <a:rPr kumimoji="0" lang="en-US" altLang="en-US" sz="2400" b="0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𝑟</m:t>
                    </m:r>
                    <m:r>
                      <a:rPr kumimoji="0" lang="en-US" altLang="en-US" sz="2400" b="0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→0</m:t>
                    </m:r>
                  </m:oMath>
                </a14:m>
                <a:r>
                  <a:rPr kumimoji="0" lang="en-US" altLang="en-US" sz="2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ea typeface="DengXian" panose="02010600030101010101" pitchFamily="2" charset="-122"/>
                    <a:cs typeface="Times New Roman" panose="02020603050405020304" pitchFamily="18" charset="0"/>
                  </a:rPr>
                  <a:t>: </a:t>
                </a:r>
                <a:r>
                  <a:rPr kumimoji="0" lang="en-US" altLang="en-US" sz="2400" b="0" i="0" u="none" strike="noStrike" cap="none" normalizeH="0" baseline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ea typeface="DengXian" panose="02010600030101010101" pitchFamily="2" charset="-122"/>
                    <a:cs typeface="Times New Roman" panose="02020603050405020304" pitchFamily="18" charset="0"/>
                  </a:rPr>
                  <a:t>condensation</a:t>
                </a:r>
                <a:endParaRPr kumimoji="0" lang="en-US" altLang="en-US" sz="2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  <a:p>
                <a:endParaRPr lang="en-US" sz="2400" dirty="0"/>
              </a:p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0"/>
                  </a:spcAft>
                </a:pPr>
                <a:endParaRPr lang="en-US" sz="2400" dirty="0">
                  <a:effectLst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9AB38EC-3B85-462C-BDDE-02E5587133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836" y="1308691"/>
                <a:ext cx="11355954" cy="5379165"/>
              </a:xfrm>
              <a:prstGeom prst="rect">
                <a:avLst/>
              </a:prstGeom>
              <a:blipFill>
                <a:blip r:embed="rId2"/>
                <a:stretch>
                  <a:fillRect l="-859" t="-794" r="-8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65D03F8D-F85B-4D7D-90FC-F2346F6161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4097" name="Picture 102">
            <a:extLst>
              <a:ext uri="{FF2B5EF4-FFF2-40B4-BE49-F238E27FC236}">
                <a16:creationId xmlns:a16="http://schemas.microsoft.com/office/drawing/2014/main" id="{FB8F3C5A-020C-450E-A7BD-93B6883F1E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8562" y="2064341"/>
            <a:ext cx="3993438" cy="2926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335817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81748" y="500662"/>
            <a:ext cx="10298130" cy="712188"/>
          </a:xfrm>
        </p:spPr>
        <p:txBody>
          <a:bodyPr>
            <a:noAutofit/>
          </a:bodyPr>
          <a:lstStyle/>
          <a:p>
            <a:r>
              <a:rPr lang="en-US" sz="4400" b="1" dirty="0">
                <a:effectLst/>
                <a:ea typeface="DengXian" panose="02010600030101010101" pitchFamily="2" charset="-122"/>
              </a:rPr>
              <a:t>Avoid-the-Crowd Strategy</a:t>
            </a:r>
            <a:endParaRPr lang="en-US" sz="4400" b="1" baseline="30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FEB5B-16A8-4DEE-BB2E-0D48B630DA04}" type="slidenum">
              <a:rPr lang="en-US" sz="1400" smtClean="0">
                <a:solidFill>
                  <a:schemeClr val="tx1"/>
                </a:solidFill>
              </a:rPr>
              <a:t>51</a:t>
            </a:fld>
            <a:endParaRPr lang="en-US" sz="14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9AB38EC-3B85-462C-BDDE-02E558713328}"/>
                  </a:ext>
                </a:extLst>
              </p:cNvPr>
              <p:cNvSpPr txBox="1"/>
              <p:nvPr/>
            </p:nvSpPr>
            <p:spPr>
              <a:xfrm>
                <a:off x="352836" y="1441211"/>
                <a:ext cx="11355954" cy="159999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=1−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d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sz="2400" dirty="0"/>
              </a:p>
              <a:p>
                <a:r>
                  <a:rPr lang="en-US" sz="2400" dirty="0"/>
                  <a:t> </a:t>
                </a:r>
              </a:p>
              <a:p>
                <a:r>
                  <a:rPr lang="en-US" sz="2400" dirty="0"/>
                  <a:t>The most probable utilization is observed to be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≈0.63</m:t>
                    </m:r>
                  </m:oMath>
                </a14:m>
                <a:r>
                  <a:rPr lang="en-US" sz="2400" dirty="0"/>
                  <a:t> independent of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9AB38EC-3B85-462C-BDDE-02E5587133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836" y="1441211"/>
                <a:ext cx="11355954" cy="1599990"/>
              </a:xfrm>
              <a:prstGeom prst="rect">
                <a:avLst/>
              </a:prstGeom>
              <a:blipFill>
                <a:blip r:embed="rId2"/>
                <a:stretch>
                  <a:fillRect l="-859" b="-76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65D03F8D-F85B-4D7D-90FC-F2346F6161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698607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81748" y="500662"/>
            <a:ext cx="10298130" cy="712188"/>
          </a:xfrm>
        </p:spPr>
        <p:txBody>
          <a:bodyPr>
            <a:noAutofit/>
          </a:bodyPr>
          <a:lstStyle/>
          <a:p>
            <a:r>
              <a:rPr lang="en-US" sz="4400" b="1" dirty="0">
                <a:ea typeface="DengXian" panose="02010600030101010101" pitchFamily="2" charset="-122"/>
              </a:rPr>
              <a:t>5.4</a:t>
            </a:r>
            <a:r>
              <a:rPr lang="en-US" sz="4400" b="1" dirty="0">
                <a:effectLst/>
                <a:ea typeface="DengXian" panose="02010600030101010101" pitchFamily="2" charset="-122"/>
              </a:rPr>
              <a:t>. Modified KPR Problem</a:t>
            </a:r>
            <a:endParaRPr lang="en-US" sz="4400" b="1" baseline="30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FEB5B-16A8-4DEE-BB2E-0D48B630DA04}" type="slidenum">
              <a:rPr lang="en-US" sz="1400" smtClean="0">
                <a:solidFill>
                  <a:schemeClr val="tx1"/>
                </a:solidFill>
              </a:rPr>
              <a:t>52</a:t>
            </a:fld>
            <a:endParaRPr lang="en-US" sz="14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9AB38EC-3B85-462C-BDDE-02E558713328}"/>
                  </a:ext>
                </a:extLst>
              </p:cNvPr>
              <p:cNvSpPr txBox="1"/>
              <p:nvPr/>
            </p:nvSpPr>
            <p:spPr>
              <a:xfrm>
                <a:off x="352836" y="1441211"/>
                <a:ext cx="11355954" cy="38695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i="1" dirty="0">
                    <a:effectLst/>
                    <a:latin typeface="Times New Roman" panose="02020603050405020304" pitchFamily="18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On each day the restaurants are filled up sequentially. Each restaurant </a:t>
                </a:r>
                <a:r>
                  <a:rPr lang="en-US" sz="2400" i="1" dirty="0">
                    <a:solidFill>
                      <a:srgbClr val="FF0000"/>
                    </a:solidFill>
                    <a:effectLst/>
                    <a:latin typeface="Times New Roman" panose="02020603050405020304" pitchFamily="18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allows for a queue length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𝑞</m:t>
                        </m:r>
                      </m:e>
                      <m:sup>
                        <m:r>
                          <a:rPr lang="en-US" sz="2400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2400" i="1" dirty="0">
                    <a:effectLst/>
                    <a:latin typeface="Times New Roman" panose="02020603050405020304" pitchFamily="18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, so that the </a:t>
                </a:r>
                <a14:m>
                  <m:oMath xmlns:m="http://schemas.openxmlformats.org/officeDocument/2006/math">
                    <m:r>
                      <a:rPr lang="en-US" sz="2400" i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(</m:t>
                    </m:r>
                    <m:sSup>
                      <m:sSupPr>
                        <m:ctrlPr>
                          <a:rPr lang="en-US" sz="24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𝑞</m:t>
                        </m:r>
                      </m:e>
                      <m:sup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p>
                    <m:r>
                      <a:rPr lang="en-US" sz="2400" i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+1)</m:t>
                    </m:r>
                  </m:oMath>
                </a14:m>
                <a:r>
                  <a:rPr lang="en-US" sz="2400" i="1" dirty="0" err="1">
                    <a:effectLst/>
                    <a:latin typeface="Times New Roman" panose="02020603050405020304" pitchFamily="18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th</a:t>
                </a:r>
                <a:r>
                  <a:rPr lang="en-US" sz="2400" i="1" dirty="0">
                    <a:effectLst/>
                    <a:latin typeface="Times New Roman" panose="02020603050405020304" pitchFamily="18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agent at the </a:t>
                </a:r>
                <a14:m>
                  <m:oMath xmlns:m="http://schemas.openxmlformats.org/officeDocument/2006/math">
                    <m:r>
                      <a:rPr lang="en-US" sz="2400" i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𝑘</m:t>
                    </m:r>
                  </m:oMath>
                </a14:m>
                <a:r>
                  <a:rPr lang="en-US" sz="2400" i="1" dirty="0" err="1">
                    <a:effectLst/>
                    <a:latin typeface="Times New Roman" panose="02020603050405020304" pitchFamily="18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th</a:t>
                </a:r>
                <a:r>
                  <a:rPr lang="en-US" sz="2400" i="1" dirty="0">
                    <a:effectLst/>
                    <a:latin typeface="Times New Roman" panose="02020603050405020304" pitchFamily="18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restaurant has to search for another restaurant with a queue length less than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𝑞</m:t>
                        </m:r>
                      </m:e>
                      <m:sup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p>
                    <m:r>
                      <a:rPr lang="en-US" sz="2400" i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.</m:t>
                    </m:r>
                  </m:oMath>
                </a14:m>
                <a:r>
                  <a:rPr lang="en-US" sz="2400" i="1" dirty="0">
                    <a:effectLst/>
                    <a:latin typeface="Times New Roman" panose="02020603050405020304" pitchFamily="18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When all agents have arrived, one of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i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≤</m:t>
                    </m:r>
                    <m:sSup>
                      <m:sSupPr>
                        <m:ctrlPr>
                          <a:rPr lang="en-US" sz="24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𝑞</m:t>
                        </m:r>
                      </m:e>
                      <m:sup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2400" i="1" dirty="0">
                    <a:effectLst/>
                    <a:latin typeface="Times New Roman" panose="02020603050405020304" pitchFamily="18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agents gets lunch at the </a:t>
                </a:r>
                <a14:m>
                  <m:oMath xmlns:m="http://schemas.openxmlformats.org/officeDocument/2006/math">
                    <m:r>
                      <a:rPr lang="en-US" sz="2400" i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𝑘</m:t>
                    </m:r>
                  </m:oMath>
                </a14:m>
                <a:r>
                  <a:rPr lang="en-US" sz="2400" i="1" dirty="0" err="1">
                    <a:effectLst/>
                    <a:latin typeface="Times New Roman" panose="02020603050405020304" pitchFamily="18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th</a:t>
                </a:r>
                <a:r>
                  <a:rPr lang="en-US" sz="2400" i="1" dirty="0">
                    <a:effectLst/>
                    <a:latin typeface="Times New Roman" panose="02020603050405020304" pitchFamily="18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restaurant, while the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i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−1</m:t>
                    </m:r>
                  </m:oMath>
                </a14:m>
                <a:r>
                  <a:rPr lang="en-US" sz="2400" i="1" dirty="0">
                    <a:effectLst/>
                    <a:latin typeface="Times New Roman" panose="02020603050405020304" pitchFamily="18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 number of prospective customers do not get any lunch on that day.</a:t>
                </a:r>
              </a:p>
              <a:p>
                <a:endParaRPr lang="en-US" sz="2400" i="1" dirty="0">
                  <a:latin typeface="Times New Roman" panose="02020603050405020304" pitchFamily="18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pPr marL="0" marR="0" algn="just">
                  <a:lnSpc>
                    <a:spcPct val="107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400" dirty="0">
                    <a:effectLst/>
                    <a:latin typeface="Times New Roman" panose="02020603050405020304" pitchFamily="18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Utilization results:</a:t>
                </a:r>
                <a:endParaRPr lang="en-US" sz="2400" dirty="0">
                  <a:effectLst/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pPr marL="0" marR="0" algn="just">
                  <a:lnSpc>
                    <a:spcPct val="107000"/>
                  </a:lnSpc>
                  <a:spcBef>
                    <a:spcPts val="0"/>
                  </a:spcBef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en-US" sz="2400" i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𝑓</m:t>
                    </m:r>
                    <m:r>
                      <a:rPr lang="en-US" sz="2400" i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=1</m:t>
                    </m:r>
                  </m:oMath>
                </a14:m>
                <a:r>
                  <a:rPr lang="en-US" sz="2400" dirty="0">
                    <a:effectLst/>
                    <a:latin typeface="Times New Roman" panose="02020603050405020304" pitchFamily="18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for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𝑞</m:t>
                        </m:r>
                      </m:e>
                      <m:sup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p>
                    <m:r>
                      <a:rPr lang="en-US" sz="2400" i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=1</m:t>
                    </m:r>
                  </m:oMath>
                </a14:m>
                <a:r>
                  <a:rPr lang="en-US" sz="2400" dirty="0">
                    <a:effectLst/>
                    <a:latin typeface="Times New Roman" panose="02020603050405020304" pitchFamily="18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.</a:t>
                </a:r>
                <a:endParaRPr lang="en-US" sz="2400" dirty="0">
                  <a:effectLst/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pPr marL="0" marR="0" algn="just">
                  <a:lnSpc>
                    <a:spcPct val="107000"/>
                  </a:lnSpc>
                  <a:spcBef>
                    <a:spcPts val="0"/>
                  </a:spcBef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en-US" sz="2400" i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𝑓</m:t>
                    </m:r>
                    <m:r>
                      <a:rPr lang="en-US" sz="2400" i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=0.68</m:t>
                    </m:r>
                  </m:oMath>
                </a14:m>
                <a:r>
                  <a:rPr lang="en-US" sz="2400" dirty="0">
                    <a:effectLst/>
                    <a:latin typeface="Times New Roman" panose="02020603050405020304" pitchFamily="18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for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𝑞</m:t>
                        </m:r>
                      </m:e>
                      <m:sup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p>
                    <m:r>
                      <a:rPr lang="en-US" sz="2400" i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=2</m:t>
                    </m:r>
                  </m:oMath>
                </a14:m>
                <a:r>
                  <a:rPr lang="en-US" sz="2400" dirty="0">
                    <a:effectLst/>
                    <a:latin typeface="Times New Roman" panose="02020603050405020304" pitchFamily="18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.</a:t>
                </a:r>
                <a:endParaRPr lang="en-US" sz="2400" dirty="0">
                  <a:effectLst/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pPr marL="0" marR="0" algn="just">
                  <a:lnSpc>
                    <a:spcPct val="107000"/>
                  </a:lnSpc>
                  <a:spcBef>
                    <a:spcPts val="0"/>
                  </a:spcBef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en-US" sz="2400" i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𝑓</m:t>
                    </m:r>
                    <m:r>
                      <a:rPr lang="en-US" sz="2400" i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→0.63</m:t>
                    </m:r>
                  </m:oMath>
                </a14:m>
                <a:r>
                  <a:rPr lang="en-US" sz="2400" dirty="0">
                    <a:effectLst/>
                    <a:latin typeface="Times New Roman" panose="02020603050405020304" pitchFamily="18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for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𝑞</m:t>
                        </m:r>
                      </m:e>
                      <m:sup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p>
                    <m:r>
                      <a:rPr lang="en-US" sz="2400" i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→</m:t>
                    </m:r>
                    <m:r>
                      <a:rPr lang="en-US" sz="2400" i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𝑁</m:t>
                    </m:r>
                  </m:oMath>
                </a14:m>
                <a:r>
                  <a:rPr lang="en-US" sz="2400" dirty="0">
                    <a:effectLst/>
                    <a:latin typeface="Times New Roman" panose="02020603050405020304" pitchFamily="18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.</a:t>
                </a:r>
                <a:endParaRPr lang="en-US" sz="2400" dirty="0">
                  <a:effectLst/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9AB38EC-3B85-462C-BDDE-02E5587133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836" y="1441211"/>
                <a:ext cx="11355954" cy="3869585"/>
              </a:xfrm>
              <a:prstGeom prst="rect">
                <a:avLst/>
              </a:prstGeom>
              <a:blipFill>
                <a:blip r:embed="rId2"/>
                <a:stretch>
                  <a:fillRect l="-859" t="-1260" b="-25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6F1AD950-19D5-42B5-A392-06C0726064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4202" y="3295591"/>
            <a:ext cx="4039164" cy="2896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17957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81748" y="500662"/>
            <a:ext cx="10298130" cy="712188"/>
          </a:xfrm>
        </p:spPr>
        <p:txBody>
          <a:bodyPr>
            <a:noAutofit/>
          </a:bodyPr>
          <a:lstStyle/>
          <a:p>
            <a:r>
              <a:rPr lang="en-US" sz="4400" b="1" dirty="0">
                <a:ea typeface="DengXian" panose="02010600030101010101" pitchFamily="2" charset="-122"/>
              </a:rPr>
              <a:t>5.5</a:t>
            </a:r>
            <a:r>
              <a:rPr lang="en-US" sz="4400" b="1" dirty="0">
                <a:effectLst/>
                <a:ea typeface="DengXian" panose="02010600030101010101" pitchFamily="2" charset="-122"/>
              </a:rPr>
              <a:t>. Summary</a:t>
            </a:r>
            <a:endParaRPr lang="en-US" sz="4400" b="1" baseline="30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FEB5B-16A8-4DEE-BB2E-0D48B630DA04}" type="slidenum">
              <a:rPr lang="en-US" sz="1400" smtClean="0">
                <a:solidFill>
                  <a:schemeClr val="tx1"/>
                </a:solidFill>
              </a:rPr>
              <a:t>53</a:t>
            </a:fld>
            <a:endParaRPr lang="en-US" sz="14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9AB38EC-3B85-462C-BDDE-02E558713328}"/>
                  </a:ext>
                </a:extLst>
              </p:cNvPr>
              <p:cNvSpPr txBox="1"/>
              <p:nvPr/>
            </p:nvSpPr>
            <p:spPr>
              <a:xfrm>
                <a:off x="352836" y="1533975"/>
                <a:ext cx="11560868" cy="37856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/>
                <a:r>
                  <a:rPr lang="en-US" sz="2400" dirty="0"/>
                  <a:t>Repeated KPR game: utilization depends on strategies.</a:t>
                </a:r>
              </a:p>
              <a:p>
                <a:pPr lvl="0"/>
                <a:endParaRPr lang="en-US" sz="2400" dirty="0"/>
              </a:p>
              <a:p>
                <a:pPr lvl="0"/>
                <a:r>
                  <a:rPr lang="en-US" sz="2400" dirty="0"/>
                  <a:t>One-period repetition game: utilization improves if the successful agents stay longer in their selected restaurants.</a:t>
                </a:r>
              </a:p>
              <a:p>
                <a:pPr lvl="0"/>
                <a:endParaRPr lang="en-US" sz="2400" dirty="0"/>
              </a:p>
              <a:p>
                <a:pPr lvl="0"/>
                <a:r>
                  <a:rPr lang="en-US" sz="2400" dirty="0"/>
                  <a:t>Avoid-the-crowd strategy cannot improve utilization beyond no-learning strategy.</a:t>
                </a:r>
              </a:p>
              <a:p>
                <a:pPr lvl="0"/>
                <a:endParaRPr lang="en-US" sz="2400" dirty="0"/>
              </a:p>
              <a:p>
                <a:pPr lvl="0"/>
                <a:r>
                  <a:rPr lang="en-US" sz="2400" dirty="0"/>
                  <a:t>Modified KPR game: utilization approximates that of no-learning strategy except for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400" dirty="0"/>
                  <a:t>.</a:t>
                </a:r>
              </a:p>
              <a:p>
                <a:pPr lvl="0"/>
                <a:endParaRPr lang="en-US" sz="2400" dirty="0"/>
              </a:p>
              <a:p>
                <a:r>
                  <a:rPr lang="en-US" sz="2400" dirty="0"/>
                  <a:t>Other results can be found in Sec. 9.4.4 and 9.4.5 of the textbook.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9AB38EC-3B85-462C-BDDE-02E5587133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836" y="1533975"/>
                <a:ext cx="11560868" cy="3785652"/>
              </a:xfrm>
              <a:prstGeom prst="rect">
                <a:avLst/>
              </a:prstGeom>
              <a:blipFill>
                <a:blip r:embed="rId2"/>
                <a:stretch>
                  <a:fillRect l="-844" t="-1288" r="-1002" b="-27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65D03F8D-F85B-4D7D-90FC-F2346F6161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472032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81748" y="275376"/>
            <a:ext cx="10298130" cy="1990747"/>
          </a:xfrm>
        </p:spPr>
        <p:txBody>
          <a:bodyPr>
            <a:noAutofit/>
          </a:bodyPr>
          <a:lstStyle/>
          <a:p>
            <a:r>
              <a:rPr lang="en-US" sz="4400" b="1" dirty="0">
                <a:ea typeface="DengXian" panose="02010600030101010101" pitchFamily="2" charset="-122"/>
              </a:rPr>
              <a:t>6</a:t>
            </a:r>
            <a:r>
              <a:rPr lang="en-US" sz="4400" b="1" dirty="0">
                <a:effectLst/>
                <a:ea typeface="DengXian" panose="02010600030101010101" pitchFamily="2" charset="-122"/>
              </a:rPr>
              <a:t>. </a:t>
            </a:r>
            <a:r>
              <a:rPr lang="en-US" sz="4400" b="1" dirty="0">
                <a:effectLst/>
                <a:ea typeface="DengXian" panose="02010600030101010101" pitchFamily="2" charset="-122"/>
                <a:cs typeface="Times New Roman" panose="02020603050405020304" pitchFamily="18" charset="0"/>
              </a:rPr>
              <a:t>Agent-Based Models for Explaining the Power Law for Price Fluctuations</a:t>
            </a:r>
            <a:br>
              <a:rPr lang="en-US" sz="4400" dirty="0">
                <a:effectLst/>
                <a:ea typeface="DengXian" panose="02010600030101010101" pitchFamily="2" charset="-122"/>
                <a:cs typeface="Times New Roman" panose="02020603050405020304" pitchFamily="18" charset="0"/>
              </a:rPr>
            </a:br>
            <a:endParaRPr lang="en-US" sz="4400" b="1" baseline="30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FEB5B-16A8-4DEE-BB2E-0D48B630DA04}" type="slidenum">
              <a:rPr lang="en-US" sz="1400" smtClean="0">
                <a:solidFill>
                  <a:schemeClr val="tx1"/>
                </a:solidFill>
              </a:rPr>
              <a:t>54</a:t>
            </a:fld>
            <a:endParaRPr lang="en-US" sz="14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9AB38EC-3B85-462C-BDDE-02E558713328}"/>
                  </a:ext>
                </a:extLst>
              </p:cNvPr>
              <p:cNvSpPr txBox="1"/>
              <p:nvPr/>
            </p:nvSpPr>
            <p:spPr>
              <a:xfrm>
                <a:off x="315566" y="2006937"/>
                <a:ext cx="11560868" cy="436491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400" b="1" dirty="0">
                    <a:effectLst/>
                    <a:latin typeface="Calibri Light" panose="020F0302020204030204" pitchFamily="34" charset="0"/>
                    <a:ea typeface="DengXian" panose="02010600030101010101" pitchFamily="2" charset="-122"/>
                    <a:cs typeface="Calibri Light" panose="020F0302020204030204" pitchFamily="34" charset="0"/>
                  </a:rPr>
                  <a:t>4.11.6. Herding Model: </a:t>
                </a:r>
                <a:r>
                  <a:rPr lang="en-US" sz="2400" b="1" dirty="0" err="1">
                    <a:effectLst/>
                    <a:latin typeface="Calibri Light" panose="020F0302020204030204" pitchFamily="34" charset="0"/>
                    <a:ea typeface="DengXian" panose="02010600030101010101" pitchFamily="2" charset="-122"/>
                    <a:cs typeface="Calibri Light" panose="020F0302020204030204" pitchFamily="34" charset="0"/>
                  </a:rPr>
                  <a:t>Cont-Bouchaud</a:t>
                </a:r>
                <a:endParaRPr lang="en-US" sz="2400" dirty="0">
                  <a:effectLst/>
                  <a:latin typeface="Calibri Light" panose="020F0302020204030204" pitchFamily="34" charset="0"/>
                  <a:ea typeface="DengXian" panose="02010600030101010101" pitchFamily="2" charset="-122"/>
                  <a:cs typeface="Calibri Light" panose="020F0302020204030204" pitchFamily="34" charset="0"/>
                </a:endParaRPr>
              </a:p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400" dirty="0">
                    <a:effectLst/>
                    <a:latin typeface="Calibri Light" panose="020F0302020204030204" pitchFamily="34" charset="0"/>
                    <a:ea typeface="DengXian" panose="02010600030101010101" pitchFamily="2" charset="-122"/>
                    <a:cs typeface="Calibri Light" panose="020F0302020204030204" pitchFamily="34" charset="0"/>
                  </a:rPr>
                  <a:t>A stock market with </a:t>
                </a:r>
                <a14:m>
                  <m:oMath xmlns:m="http://schemas.openxmlformats.org/officeDocument/2006/math">
                    <m:r>
                      <a:rPr lang="en-US" sz="2400" i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𝑁</m:t>
                    </m:r>
                  </m:oMath>
                </a14:m>
                <a:r>
                  <a:rPr lang="en-US" sz="2400" dirty="0">
                    <a:effectLst/>
                    <a:latin typeface="Calibri Light" panose="020F0302020204030204" pitchFamily="34" charset="0"/>
                    <a:ea typeface="DengXian" panose="02010600030101010101" pitchFamily="2" charset="-122"/>
                    <a:cs typeface="Calibri Light" panose="020F0302020204030204" pitchFamily="34" charset="0"/>
                  </a:rPr>
                  <a:t> agents trading a single asset.</a:t>
                </a:r>
              </a:p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400" dirty="0">
                    <a:effectLst/>
                    <a:latin typeface="Calibri Light" panose="020F0302020204030204" pitchFamily="34" charset="0"/>
                    <a:ea typeface="DengXian" panose="02010600030101010101" pitchFamily="2" charset="-122"/>
                    <a:cs typeface="Calibri Light" panose="020F0302020204030204" pitchFamily="34" charset="0"/>
                  </a:rPr>
                  <a:t>The price at time </a:t>
                </a:r>
                <a14:m>
                  <m:oMath xmlns:m="http://schemas.openxmlformats.org/officeDocument/2006/math">
                    <m:r>
                      <a:rPr lang="en-US" sz="2400" i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𝑡</m:t>
                    </m:r>
                  </m:oMath>
                </a14:m>
                <a:r>
                  <a:rPr lang="en-US" sz="2400" dirty="0">
                    <a:effectLst/>
                    <a:latin typeface="Calibri Light" panose="020F0302020204030204" pitchFamily="34" charset="0"/>
                    <a:ea typeface="DengXian" panose="02010600030101010101" pitchFamily="2" charset="-122"/>
                    <a:cs typeface="Calibri Light" panose="020F0302020204030204" pitchFamily="34" charset="0"/>
                  </a:rPr>
                  <a:t> is </a:t>
                </a:r>
                <a14:m>
                  <m:oMath xmlns:m="http://schemas.openxmlformats.org/officeDocument/2006/math">
                    <m:r>
                      <a:rPr lang="en-US" sz="2400" i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𝑥</m:t>
                    </m:r>
                    <m:d>
                      <m:dPr>
                        <m:ctrlPr>
                          <a:rPr lang="en-US" sz="24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</m:d>
                    <m:r>
                      <a:rPr lang="en-US" sz="2400" i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.</m:t>
                    </m:r>
                  </m:oMath>
                </a14:m>
                <a:endParaRPr lang="en-US" sz="2400" dirty="0">
                  <a:effectLst/>
                  <a:latin typeface="Calibri Light" panose="020F0302020204030204" pitchFamily="34" charset="0"/>
                  <a:ea typeface="DengXian" panose="02010600030101010101" pitchFamily="2" charset="-122"/>
                  <a:cs typeface="Calibri Light" panose="020F0302020204030204" pitchFamily="34" charset="0"/>
                </a:endParaRPr>
              </a:p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400" dirty="0">
                    <a:effectLst/>
                    <a:latin typeface="Calibri Light" panose="020F0302020204030204" pitchFamily="34" charset="0"/>
                    <a:ea typeface="DengXian" panose="02010600030101010101" pitchFamily="2" charset="-122"/>
                    <a:cs typeface="Calibri Light" panose="020F0302020204030204" pitchFamily="34" charset="0"/>
                  </a:rPr>
                  <a:t>The demand of agent </a:t>
                </a:r>
                <a14:m>
                  <m:oMath xmlns:m="http://schemas.openxmlformats.org/officeDocument/2006/math">
                    <m:r>
                      <a:rPr lang="en-US" sz="2400" i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𝑖</m:t>
                    </m:r>
                  </m:oMath>
                </a14:m>
                <a:r>
                  <a:rPr lang="en-US" sz="2400" dirty="0">
                    <a:effectLst/>
                    <a:latin typeface="Calibri Light" panose="020F0302020204030204" pitchFamily="34" charset="0"/>
                    <a:ea typeface="DengXian" panose="02010600030101010101" pitchFamily="2" charset="-122"/>
                    <a:cs typeface="Calibri Light" panose="020F0302020204030204" pitchFamily="34" charset="0"/>
                  </a:rPr>
                  <a:t> is a random variable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i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:</m:t>
                    </m:r>
                  </m:oMath>
                </a14:m>
                <a:endParaRPr lang="en-US" sz="2400" dirty="0">
                  <a:effectLst/>
                  <a:latin typeface="Calibri Light" panose="020F0302020204030204" pitchFamily="34" charset="0"/>
                  <a:ea typeface="DengXian" panose="02010600030101010101" pitchFamily="2" charset="-122"/>
                  <a:cs typeface="Calibri Light" panose="020F0302020204030204" pitchFamily="34" charset="0"/>
                </a:endParaRPr>
              </a:p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i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=+1</m:t>
                    </m:r>
                  </m:oMath>
                </a14:m>
                <a:r>
                  <a:rPr lang="en-US" sz="2400" dirty="0">
                    <a:effectLst/>
                    <a:latin typeface="Calibri Light" panose="020F0302020204030204" pitchFamily="34" charset="0"/>
                    <a:ea typeface="DengXian" panose="02010600030101010101" pitchFamily="2" charset="-122"/>
                    <a:cs typeface="Calibri Light" panose="020F0302020204030204" pitchFamily="34" charset="0"/>
                  </a:rPr>
                  <a:t>: “bull” (willing to buy)</a:t>
                </a:r>
              </a:p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i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=−1</m:t>
                    </m:r>
                  </m:oMath>
                </a14:m>
                <a:r>
                  <a:rPr lang="en-US" sz="2400" dirty="0">
                    <a:effectLst/>
                    <a:latin typeface="Calibri Light" panose="020F0302020204030204" pitchFamily="34" charset="0"/>
                    <a:ea typeface="DengXian" panose="02010600030101010101" pitchFamily="2" charset="-122"/>
                    <a:cs typeface="Calibri Light" panose="020F0302020204030204" pitchFamily="34" charset="0"/>
                  </a:rPr>
                  <a:t>: “bear” (willing to sell)</a:t>
                </a:r>
              </a:p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i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=0</m:t>
                    </m:r>
                  </m:oMath>
                </a14:m>
                <a:r>
                  <a:rPr lang="en-US" sz="2400" dirty="0">
                    <a:effectLst/>
                    <a:latin typeface="Calibri Light" panose="020F0302020204030204" pitchFamily="34" charset="0"/>
                    <a:ea typeface="DengXian" panose="02010600030101010101" pitchFamily="2" charset="-122"/>
                    <a:cs typeface="Calibri Light" panose="020F0302020204030204" pitchFamily="34" charset="0"/>
                  </a:rPr>
                  <a:t>: does not trade</a:t>
                </a:r>
              </a:p>
              <a:p>
                <a:pPr marL="0" marR="0" algn="just">
                  <a:lnSpc>
                    <a:spcPct val="107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400" dirty="0">
                    <a:effectLst/>
                    <a:latin typeface="Calibri Light" panose="020F0302020204030204" pitchFamily="34" charset="0"/>
                    <a:ea typeface="DengXian" panose="02010600030101010101" pitchFamily="2" charset="-122"/>
                    <a:cs typeface="Calibri Light" panose="020F0302020204030204" pitchFamily="34" charset="0"/>
                  </a:rPr>
                  <a:t>Aggregate excess demand:</a:t>
                </a:r>
              </a:p>
              <a:p>
                <a:pPr marL="0" marR="0" algn="just">
                  <a:lnSpc>
                    <a:spcPct val="107000"/>
                  </a:lnSpc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𝐷</m:t>
                      </m:r>
                      <m:d>
                        <m:dPr>
                          <m:ctrlP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nary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.</m:t>
                      </m:r>
                    </m:oMath>
                  </m:oMathPara>
                </a14:m>
                <a:endParaRPr lang="en-US" sz="2400" dirty="0">
                  <a:effectLst/>
                  <a:latin typeface="Calibri Light" panose="020F0302020204030204" pitchFamily="34" charset="0"/>
                  <a:ea typeface="DengXian" panose="02010600030101010101" pitchFamily="2" charset="-122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9AB38EC-3B85-462C-BDDE-02E5587133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566" y="2006937"/>
                <a:ext cx="11560868" cy="4364913"/>
              </a:xfrm>
              <a:prstGeom prst="rect">
                <a:avLst/>
              </a:prstGeom>
              <a:blipFill>
                <a:blip r:embed="rId2"/>
                <a:stretch>
                  <a:fillRect l="-844" t="-9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65D03F8D-F85B-4D7D-90FC-F2346F6161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37598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81748" y="275377"/>
            <a:ext cx="10298130" cy="1407650"/>
          </a:xfrm>
        </p:spPr>
        <p:txBody>
          <a:bodyPr>
            <a:noAutofit/>
          </a:bodyPr>
          <a:lstStyle/>
          <a:p>
            <a:r>
              <a:rPr lang="en-US" sz="4400" b="1" dirty="0">
                <a:effectLst/>
                <a:ea typeface="DengXian" panose="02010600030101010101" pitchFamily="2" charset="-122"/>
              </a:rPr>
              <a:t>“Independent Agents” Hypothesis</a:t>
            </a:r>
            <a:br>
              <a:rPr lang="en-US" sz="4400" dirty="0">
                <a:effectLst/>
                <a:ea typeface="DengXian" panose="02010600030101010101" pitchFamily="2" charset="-122"/>
                <a:cs typeface="Times New Roman" panose="02020603050405020304" pitchFamily="18" charset="0"/>
              </a:rPr>
            </a:br>
            <a:endParaRPr lang="en-US" sz="4400" b="1" baseline="30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FEB5B-16A8-4DEE-BB2E-0D48B630DA04}" type="slidenum">
              <a:rPr lang="en-US" sz="1400" smtClean="0">
                <a:solidFill>
                  <a:schemeClr val="tx1"/>
                </a:solidFill>
              </a:rPr>
              <a:t>55</a:t>
            </a:fld>
            <a:endParaRPr lang="en-US" sz="14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9AB38EC-3B85-462C-BDDE-02E558713328}"/>
                  </a:ext>
                </a:extLst>
              </p:cNvPr>
              <p:cNvSpPr txBox="1"/>
              <p:nvPr/>
            </p:nvSpPr>
            <p:spPr>
              <a:xfrm>
                <a:off x="315566" y="1496425"/>
                <a:ext cx="11560868" cy="47406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400" dirty="0">
                    <a:effectLst/>
                    <a:ea typeface="DengXian" panose="02010600030101010101" pitchFamily="2" charset="-122"/>
                    <a:cs typeface="Times New Roman" panose="02020603050405020304" pitchFamily="18" charset="0"/>
                  </a:rPr>
                  <a:t>Distribution of the agents’ demand:</a:t>
                </a:r>
              </a:p>
              <a:p>
                <a:pPr marL="0" marR="0" algn="just">
                  <a:lnSpc>
                    <a:spcPct val="107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400" dirty="0">
                    <a:effectLst/>
                    <a:ea typeface="DengXian" panose="02010600030101010101" pitchFamily="2" charset="-122"/>
                    <a:cs typeface="Times New Roman" panose="02020603050405020304" pitchFamily="18" charset="0"/>
                  </a:rPr>
                  <a:t> </a:t>
                </a:r>
              </a:p>
              <a:p>
                <a:pPr marL="0" marR="0" algn="just">
                  <a:lnSpc>
                    <a:spcPct val="107000"/>
                  </a:lnSpc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=+1</m:t>
                          </m:r>
                        </m:e>
                      </m:d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=−1</m:t>
                          </m:r>
                        </m:e>
                      </m:d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𝑎</m:t>
                      </m:r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      </m:t>
                      </m:r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=0</m:t>
                          </m:r>
                        </m:e>
                      </m:d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=1−2</m:t>
                      </m:r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𝑎</m:t>
                      </m:r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.</m:t>
                      </m:r>
                    </m:oMath>
                  </m:oMathPara>
                </a14:m>
                <a:endParaRPr lang="en-US" sz="2400" dirty="0">
                  <a:effectLst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pPr marL="0" marR="0" algn="just">
                  <a:lnSpc>
                    <a:spcPct val="107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400" dirty="0">
                    <a:effectLst/>
                    <a:ea typeface="DengXian" panose="02010600030101010101" pitchFamily="2" charset="-122"/>
                    <a:cs typeface="Times New Roman" panose="02020603050405020304" pitchFamily="18" charset="0"/>
                  </a:rPr>
                  <a:t> </a:t>
                </a:r>
              </a:p>
              <a:p>
                <a:pPr marL="0" marR="0" algn="just">
                  <a:lnSpc>
                    <a:spcPct val="107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400" dirty="0">
                    <a:effectLst/>
                    <a:ea typeface="DengXian" panose="02010600030101010101" pitchFamily="2" charset="-122"/>
                    <a:cs typeface="Times New Roman" panose="02020603050405020304" pitchFamily="18" charset="0"/>
                  </a:rPr>
                  <a:t>Impact of the aggregate excess demand on the price of the stock:</a:t>
                </a:r>
              </a:p>
              <a:p>
                <a:pPr marL="0" marR="0" algn="just">
                  <a:lnSpc>
                    <a:spcPct val="107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400" dirty="0">
                    <a:effectLst/>
                    <a:ea typeface="DengXian" panose="02010600030101010101" pitchFamily="2" charset="-122"/>
                    <a:cs typeface="Times New Roman" panose="02020603050405020304" pitchFamily="18" charset="0"/>
                  </a:rPr>
                  <a:t> </a:t>
                </a:r>
              </a:p>
              <a:p>
                <a:pPr marL="0" marR="0" algn="just">
                  <a:lnSpc>
                    <a:spcPct val="107000"/>
                  </a:lnSpc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Δ</m:t>
                      </m:r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𝑥</m:t>
                      </m:r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𝑡</m:t>
                          </m:r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+1</m:t>
                          </m:r>
                        </m:e>
                      </m:d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𝑥</m:t>
                      </m:r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𝑡</m:t>
                      </m:r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𝜆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ctrlP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nary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.</m:t>
                      </m:r>
                    </m:oMath>
                  </m:oMathPara>
                </a14:m>
                <a:endParaRPr lang="en-US" sz="2400" dirty="0">
                  <a:effectLst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pPr marL="0" marR="0" algn="just">
                  <a:lnSpc>
                    <a:spcPct val="107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400" dirty="0">
                    <a:effectLst/>
                    <a:ea typeface="DengXian" panose="02010600030101010101" pitchFamily="2" charset="-122"/>
                    <a:cs typeface="Times New Roman" panose="02020603050405020304" pitchFamily="18" charset="0"/>
                  </a:rPr>
                  <a:t> </a:t>
                </a:r>
              </a:p>
              <a:p>
                <a:pPr marL="0" marR="0" algn="just">
                  <a:lnSpc>
                    <a:spcPct val="107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400" dirty="0">
                    <a:effectLst/>
                    <a:ea typeface="DengXian" panose="02010600030101010101" pitchFamily="2" charset="-122"/>
                    <a:cs typeface="Times New Roman" panose="02020603050405020304" pitchFamily="18" charset="0"/>
                  </a:rPr>
                  <a:t>“Independent agents” hypothesis: Using the central limit theorem for large </a:t>
                </a:r>
                <a14:m>
                  <m:oMath xmlns:m="http://schemas.openxmlformats.org/officeDocument/2006/math">
                    <m:r>
                      <a:rPr lang="en-US" sz="2400" i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𝑁</m:t>
                    </m:r>
                  </m:oMath>
                </a14:m>
                <a:r>
                  <a:rPr lang="en-US" sz="2400" dirty="0">
                    <a:effectLst/>
                    <a:ea typeface="DengXian" panose="02010600030101010101" pitchFamily="2" charset="-122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Δ</m:t>
                    </m:r>
                    <m:r>
                      <a:rPr lang="en-US" sz="2400" i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𝑥</m:t>
                    </m:r>
                  </m:oMath>
                </a14:m>
                <a:r>
                  <a:rPr lang="en-US" sz="2400" dirty="0">
                    <a:effectLst/>
                    <a:ea typeface="DengXian" panose="02010600030101010101" pitchFamily="2" charset="-122"/>
                    <a:cs typeface="Times New Roman" panose="02020603050405020304" pitchFamily="18" charset="0"/>
                  </a:rPr>
                  <a:t> follows a </a:t>
                </a:r>
                <a:r>
                  <a:rPr lang="en-US" sz="2400" dirty="0">
                    <a:solidFill>
                      <a:srgbClr val="FF0000"/>
                    </a:solidFill>
                    <a:effectLst/>
                    <a:ea typeface="DengXian" panose="02010600030101010101" pitchFamily="2" charset="-122"/>
                    <a:cs typeface="Times New Roman" panose="02020603050405020304" pitchFamily="18" charset="0"/>
                  </a:rPr>
                  <a:t>Gaussian distribution</a:t>
                </a:r>
                <a:r>
                  <a:rPr lang="en-US" sz="2400" dirty="0">
                    <a:effectLst/>
                    <a:ea typeface="DengXian" panose="02010600030101010101" pitchFamily="2" charset="-122"/>
                    <a:cs typeface="Times New Roman" panose="020206030504050203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9AB38EC-3B85-462C-BDDE-02E5587133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566" y="1496425"/>
                <a:ext cx="11560868" cy="4740657"/>
              </a:xfrm>
              <a:prstGeom prst="rect">
                <a:avLst/>
              </a:prstGeom>
              <a:blipFill>
                <a:blip r:embed="rId2"/>
                <a:stretch>
                  <a:fillRect l="-844" t="-900" r="-791" b="-21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65D03F8D-F85B-4D7D-90FC-F2346F6161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99534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81748" y="275377"/>
            <a:ext cx="10298130" cy="1407650"/>
          </a:xfrm>
        </p:spPr>
        <p:txBody>
          <a:bodyPr>
            <a:noAutofit/>
          </a:bodyPr>
          <a:lstStyle/>
          <a:p>
            <a:r>
              <a:rPr lang="en-US" sz="4400" b="1" dirty="0">
                <a:effectLst/>
                <a:ea typeface="DengXian" panose="02010600030101010101" pitchFamily="2" charset="-122"/>
              </a:rPr>
              <a:t>But … Fat Tails</a:t>
            </a:r>
            <a:br>
              <a:rPr lang="en-US" sz="4400" dirty="0">
                <a:effectLst/>
                <a:ea typeface="DengXian" panose="02010600030101010101" pitchFamily="2" charset="-122"/>
                <a:cs typeface="Times New Roman" panose="02020603050405020304" pitchFamily="18" charset="0"/>
              </a:rPr>
            </a:br>
            <a:endParaRPr lang="en-US" sz="4400" b="1" baseline="30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FEB5B-16A8-4DEE-BB2E-0D48B630DA04}" type="slidenum">
              <a:rPr lang="en-US" sz="1400" smtClean="0">
                <a:solidFill>
                  <a:schemeClr val="tx1"/>
                </a:solidFill>
              </a:rPr>
              <a:t>56</a:t>
            </a:fld>
            <a:endParaRPr lang="en-US" sz="14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9AB38EC-3B85-462C-BDDE-02E558713328}"/>
                  </a:ext>
                </a:extLst>
              </p:cNvPr>
              <p:cNvSpPr txBox="1"/>
              <p:nvPr/>
            </p:nvSpPr>
            <p:spPr>
              <a:xfrm>
                <a:off x="315566" y="1496425"/>
                <a:ext cx="11560868" cy="37289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algn="just">
                  <a:lnSpc>
                    <a:spcPct val="107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400" dirty="0">
                    <a:effectLst/>
                    <a:ea typeface="DengXian" panose="02010600030101010101" pitchFamily="2" charset="-122"/>
                    <a:cs typeface="Times New Roman" panose="02020603050405020304" pitchFamily="18" charset="0"/>
                  </a:rPr>
                  <a:t>However, empirically, price distributions deviate from Gaussian distributions. </a:t>
                </a:r>
              </a:p>
              <a:p>
                <a:pPr marL="0" marR="0" algn="just">
                  <a:lnSpc>
                    <a:spcPct val="107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400" dirty="0">
                    <a:effectLst/>
                    <a:ea typeface="DengXian" panose="02010600030101010101" pitchFamily="2" charset="-122"/>
                    <a:cs typeface="Times New Roman" panose="02020603050405020304" pitchFamily="18" charset="0"/>
                  </a:rPr>
                  <a:t>They have </a:t>
                </a:r>
                <a:r>
                  <a:rPr lang="en-US" sz="2400" dirty="0">
                    <a:solidFill>
                      <a:srgbClr val="FF0000"/>
                    </a:solidFill>
                    <a:effectLst/>
                    <a:ea typeface="DengXian" panose="02010600030101010101" pitchFamily="2" charset="-122"/>
                    <a:cs typeface="Times New Roman" panose="02020603050405020304" pitchFamily="18" charset="0"/>
                  </a:rPr>
                  <a:t>fat tails</a:t>
                </a:r>
                <a:r>
                  <a:rPr lang="en-US" sz="2400" dirty="0">
                    <a:effectLst/>
                    <a:ea typeface="DengXian" panose="02010600030101010101" pitchFamily="2" charset="-122"/>
                    <a:cs typeface="Times New Roman" panose="02020603050405020304" pitchFamily="18" charset="0"/>
                  </a:rPr>
                  <a:t>.</a:t>
                </a:r>
              </a:p>
              <a:p>
                <a:pPr marL="0" marR="0" algn="just">
                  <a:lnSpc>
                    <a:spcPct val="107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400" dirty="0" err="1">
                    <a:effectLst/>
                    <a:ea typeface="DengXian" panose="02010600030101010101" pitchFamily="2" charset="-122"/>
                    <a:cs typeface="Times New Roman" panose="02020603050405020304" pitchFamily="18" charset="0"/>
                  </a:rPr>
                  <a:t>Cont</a:t>
                </a:r>
                <a:r>
                  <a:rPr lang="en-US" sz="2400" dirty="0">
                    <a:effectLst/>
                    <a:ea typeface="DengXian" panose="02010600030101010101" pitchFamily="2" charset="-122"/>
                    <a:cs typeface="Times New Roman" panose="02020603050405020304" pitchFamily="18" charset="0"/>
                  </a:rPr>
                  <a:t> and </a:t>
                </a:r>
                <a:r>
                  <a:rPr lang="en-US" sz="2400" dirty="0" err="1">
                    <a:effectLst/>
                    <a:ea typeface="DengXian" panose="02010600030101010101" pitchFamily="2" charset="-122"/>
                    <a:cs typeface="Times New Roman" panose="02020603050405020304" pitchFamily="18" charset="0"/>
                  </a:rPr>
                  <a:t>Bouchaud</a:t>
                </a:r>
                <a:r>
                  <a:rPr lang="en-US" sz="2400" dirty="0">
                    <a:effectLst/>
                    <a:ea typeface="DengXian" panose="02010600030101010101" pitchFamily="2" charset="-122"/>
                    <a:cs typeface="Times New Roman" panose="02020603050405020304" pitchFamily="18" charset="0"/>
                  </a:rPr>
                  <a:t> proposed an </a:t>
                </a:r>
                <a:r>
                  <a:rPr lang="en-US" sz="2400" dirty="0">
                    <a:solidFill>
                      <a:srgbClr val="FF0000"/>
                    </a:solidFill>
                    <a:effectLst/>
                    <a:ea typeface="DengXian" panose="02010600030101010101" pitchFamily="2" charset="-122"/>
                    <a:cs typeface="Times New Roman" panose="02020603050405020304" pitchFamily="18" charset="0"/>
                  </a:rPr>
                  <a:t>exponentially truncated stable distribution</a:t>
                </a:r>
                <a:endParaRPr lang="en-US" sz="2400" dirty="0">
                  <a:effectLst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pPr marL="0" marR="0" algn="just">
                  <a:lnSpc>
                    <a:spcPct val="107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400" dirty="0">
                    <a:effectLst/>
                    <a:ea typeface="DengXian" panose="02010600030101010101" pitchFamily="2" charset="-122"/>
                    <a:cs typeface="Times New Roman" panose="02020603050405020304" pitchFamily="18" charset="0"/>
                  </a:rPr>
                  <a:t> </a:t>
                </a:r>
              </a:p>
              <a:p>
                <a:pPr marL="0" marR="0" algn="just">
                  <a:lnSpc>
                    <a:spcPct val="107000"/>
                  </a:lnSpc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Δ</m:t>
                          </m:r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</m:d>
                      <m:box>
                        <m:boxPr>
                          <m:ctrlP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boxPr>
                        <m:e>
                          <m:groupChr>
                            <m:groupChrPr>
                              <m:chr m:val="→"/>
                              <m:vertJc m:val="bot"/>
                              <m:ctrlP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groupChr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Δ</m:t>
                              </m:r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→∞</m:t>
                              </m:r>
                            </m:e>
                          </m:groupChr>
                        </m:e>
                      </m:box>
                      <m:f>
                        <m:fPr>
                          <m:ctrlP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𝐶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400" i="1"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Δ</m:t>
                                  </m:r>
                                  <m:r>
                                    <a:rPr lang="en-US" sz="2400" i="1"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1+</m:t>
                              </m:r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𝜇</m:t>
                              </m:r>
                            </m:sup>
                          </m:sSup>
                        </m:den>
                      </m:f>
                      <m:func>
                        <m:funcPr>
                          <m:ctrlP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400" i="1"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𝛥</m:t>
                                  </m:r>
                                  <m:r>
                                    <a:rPr lang="en-US" sz="2400" i="1"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num>
                                <m:den>
                                  <m:r>
                                    <a:rPr lang="en-US" sz="2400" i="1"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𝛥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func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.</m:t>
                      </m:r>
                    </m:oMath>
                  </m:oMathPara>
                </a14:m>
                <a:endParaRPr lang="en-US" sz="2400" dirty="0">
                  <a:effectLst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pPr marL="0" marR="0" algn="just">
                  <a:lnSpc>
                    <a:spcPct val="107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400" dirty="0">
                    <a:effectLst/>
                    <a:ea typeface="DengXian" panose="02010600030101010101" pitchFamily="2" charset="-122"/>
                    <a:cs typeface="Times New Roman" panose="02020603050405020304" pitchFamily="18" charset="0"/>
                  </a:rPr>
                  <a:t> </a:t>
                </a:r>
              </a:p>
              <a:p>
                <a:pPr marL="0" marR="0" algn="just">
                  <a:lnSpc>
                    <a:spcPct val="107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400" dirty="0">
                    <a:effectLst/>
                    <a:ea typeface="DengXian" panose="02010600030101010101" pitchFamily="2" charset="-122"/>
                    <a:cs typeface="Times New Roman" panose="02020603050405020304" pitchFamily="18" charset="0"/>
                  </a:rPr>
                  <a:t>Choice of </a:t>
                </a:r>
                <a14:m>
                  <m:oMath xmlns:m="http://schemas.openxmlformats.org/officeDocument/2006/math">
                    <m:r>
                      <a:rPr lang="en-US" sz="2400" i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𝜇</m:t>
                    </m:r>
                    <m:r>
                      <a:rPr lang="en-US" sz="2400" i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:</m:t>
                    </m:r>
                  </m:oMath>
                </a14:m>
                <a:r>
                  <a:rPr lang="en-US" sz="2400" dirty="0">
                    <a:effectLst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𝜇</m:t>
                    </m:r>
                    <m:r>
                      <a:rPr lang="en-US" sz="2400" i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≈1.4−1.6.</m:t>
                    </m:r>
                  </m:oMath>
                </a14:m>
                <a:endParaRPr lang="en-US" sz="2400" dirty="0">
                  <a:effectLst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pPr marL="0" marR="0" algn="just">
                  <a:lnSpc>
                    <a:spcPct val="107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400" dirty="0">
                    <a:ea typeface="DengXian" panose="02010600030101010101" pitchFamily="2" charset="-122"/>
                    <a:cs typeface="Times New Roman" panose="02020603050405020304" pitchFamily="18" charset="0"/>
                  </a:rPr>
                  <a:t>The explanation is that the agents act in </a:t>
                </a:r>
                <a:r>
                  <a:rPr lang="en-US" sz="2400" dirty="0">
                    <a:solidFill>
                      <a:srgbClr val="FF0000"/>
                    </a:solidFill>
                    <a:ea typeface="DengXian" panose="02010600030101010101" pitchFamily="2" charset="-122"/>
                    <a:cs typeface="Times New Roman" panose="02020603050405020304" pitchFamily="18" charset="0"/>
                  </a:rPr>
                  <a:t>clusters</a:t>
                </a:r>
                <a:r>
                  <a:rPr lang="en-US" sz="2400" dirty="0">
                    <a:ea typeface="DengXian" panose="02010600030101010101" pitchFamily="2" charset="-122"/>
                    <a:cs typeface="Times New Roman" panose="02020603050405020304" pitchFamily="18" charset="0"/>
                  </a:rPr>
                  <a:t> (see next few slides).</a:t>
                </a:r>
                <a:endParaRPr lang="en-US" sz="2400" dirty="0">
                  <a:effectLst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9AB38EC-3B85-462C-BDDE-02E5587133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566" y="1496425"/>
                <a:ext cx="11560868" cy="3728970"/>
              </a:xfrm>
              <a:prstGeom prst="rect">
                <a:avLst/>
              </a:prstGeom>
              <a:blipFill>
                <a:blip r:embed="rId2"/>
                <a:stretch>
                  <a:fillRect l="-844" t="-1144" b="-2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65D03F8D-F85B-4D7D-90FC-F2346F6161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96787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81748" y="275377"/>
            <a:ext cx="10298130" cy="1407650"/>
          </a:xfrm>
        </p:spPr>
        <p:txBody>
          <a:bodyPr>
            <a:noAutofit/>
          </a:bodyPr>
          <a:lstStyle/>
          <a:p>
            <a:r>
              <a:rPr lang="en-US" sz="4400" b="1" dirty="0">
                <a:effectLst/>
                <a:ea typeface="DengXian" panose="02010600030101010101" pitchFamily="2" charset="-122"/>
              </a:rPr>
              <a:t>Clusters of Agents</a:t>
            </a:r>
            <a:br>
              <a:rPr lang="en-US" sz="4400" dirty="0">
                <a:effectLst/>
                <a:ea typeface="DengXian" panose="02010600030101010101" pitchFamily="2" charset="-122"/>
                <a:cs typeface="Times New Roman" panose="02020603050405020304" pitchFamily="18" charset="0"/>
              </a:rPr>
            </a:br>
            <a:endParaRPr lang="en-US" sz="4400" b="1" baseline="30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FEB5B-16A8-4DEE-BB2E-0D48B630DA04}" type="slidenum">
              <a:rPr lang="en-US" sz="1400" smtClean="0">
                <a:solidFill>
                  <a:schemeClr val="tx1"/>
                </a:solidFill>
              </a:rPr>
              <a:t>57</a:t>
            </a:fld>
            <a:endParaRPr lang="en-US" sz="14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9AB38EC-3B85-462C-BDDE-02E558713328}"/>
                  </a:ext>
                </a:extLst>
              </p:cNvPr>
              <p:cNvSpPr txBox="1"/>
              <p:nvPr/>
            </p:nvSpPr>
            <p:spPr>
              <a:xfrm>
                <a:off x="315566" y="1496425"/>
                <a:ext cx="11560868" cy="42144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The agents form clusters according to the following rule: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For any pair of agents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sz="2400" dirty="0"/>
                  <a:t>,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2400" dirty="0"/>
                  <a:t> be the probability that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sz="2400" dirty="0"/>
                  <a:t> are linked together. </a:t>
                </a:r>
              </a:p>
              <a:p>
                <a:r>
                  <a:rPr lang="en-US" sz="2400" dirty="0"/>
                  <a:t>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dirty="0"/>
                  <a:t> average number of neighbors of an agent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2400" dirty="0"/>
              </a:p>
              <a:p>
                <a:r>
                  <a:rPr lang="en-US" sz="2400" dirty="0"/>
                  <a:t>This </a:t>
                </a:r>
                <a:r>
                  <a:rPr lang="en-US" sz="2400" dirty="0">
                    <a:solidFill>
                      <a:srgbClr val="FF0000"/>
                    </a:solidFill>
                  </a:rPr>
                  <a:t>random graph </a:t>
                </a:r>
                <a:r>
                  <a:rPr lang="en-US" sz="2400" dirty="0"/>
                  <a:t>is called the </a:t>
                </a:r>
                <a:r>
                  <a:rPr lang="en-US" sz="2400" dirty="0" err="1"/>
                  <a:t>Erdös-Renyi</a:t>
                </a:r>
                <a:r>
                  <a:rPr lang="en-US" sz="2400" dirty="0"/>
                  <a:t> network.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Both mathematical analysis and simulations show that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400" dirty="0"/>
                  <a:t> is a </a:t>
                </a:r>
                <a:r>
                  <a:rPr lang="en-US" sz="2400" dirty="0">
                    <a:solidFill>
                      <a:srgbClr val="FF0000"/>
                    </a:solidFill>
                  </a:rPr>
                  <a:t>critical point</a:t>
                </a:r>
                <a:r>
                  <a:rPr lang="en-US" sz="2400" dirty="0"/>
                  <a:t>: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Below the critical point (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&lt;1</m:t>
                    </m:r>
                  </m:oMath>
                </a14:m>
                <a:r>
                  <a:rPr lang="en-US" sz="2400" dirty="0"/>
                  <a:t>), all clusters cannot extend across the network.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Above the critical point (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&gt;1</m:t>
                    </m:r>
                  </m:oMath>
                </a14:m>
                <a:r>
                  <a:rPr lang="en-US" sz="2400" dirty="0"/>
                  <a:t>), a giant cluster extending across the network exists!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9AB38EC-3B85-462C-BDDE-02E5587133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566" y="1496425"/>
                <a:ext cx="11560868" cy="4214487"/>
              </a:xfrm>
              <a:prstGeom prst="rect">
                <a:avLst/>
              </a:prstGeom>
              <a:blipFill>
                <a:blip r:embed="rId2"/>
                <a:stretch>
                  <a:fillRect l="-844" t="-1156" b="-23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7850050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81748" y="275377"/>
            <a:ext cx="10298130" cy="1407650"/>
          </a:xfrm>
        </p:spPr>
        <p:txBody>
          <a:bodyPr>
            <a:noAutofit/>
          </a:bodyPr>
          <a:lstStyle/>
          <a:p>
            <a:r>
              <a:rPr lang="en-US" sz="4400" b="1" dirty="0">
                <a:effectLst/>
                <a:ea typeface="DengXian" panose="02010600030101010101" pitchFamily="2" charset="-122"/>
              </a:rPr>
              <a:t>Cluster Size Near the Critical Point</a:t>
            </a:r>
            <a:br>
              <a:rPr lang="en-US" sz="4400" dirty="0">
                <a:effectLst/>
                <a:ea typeface="DengXian" panose="02010600030101010101" pitchFamily="2" charset="-122"/>
                <a:cs typeface="Times New Roman" panose="02020603050405020304" pitchFamily="18" charset="0"/>
              </a:rPr>
            </a:br>
            <a:endParaRPr lang="en-US" sz="4400" b="1" baseline="30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FEB5B-16A8-4DEE-BB2E-0D48B630DA04}" type="slidenum">
              <a:rPr lang="en-US" sz="1400" smtClean="0">
                <a:solidFill>
                  <a:schemeClr val="tx1"/>
                </a:solidFill>
              </a:rPr>
              <a:t>58</a:t>
            </a:fld>
            <a:endParaRPr lang="en-US" sz="14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9AB38EC-3B85-462C-BDDE-02E558713328}"/>
                  </a:ext>
                </a:extLst>
              </p:cNvPr>
              <p:cNvSpPr txBox="1"/>
              <p:nvPr/>
            </p:nvSpPr>
            <p:spPr>
              <a:xfrm>
                <a:off x="315566" y="1443157"/>
                <a:ext cx="11560868" cy="50003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When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sz="2400" dirty="0"/>
                  <a:t> is much less than 1, cluster sizes are small.</a:t>
                </a:r>
              </a:p>
              <a:p>
                <a:r>
                  <a:rPr lang="en-US" sz="2400" dirty="0"/>
                  <a:t>The number of neighbors of an agent follows a Poisson distribution with average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dirty="0"/>
                  <a:t>However, when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sz="2400" dirty="0"/>
                  <a:t> approaches 1, larger and larger clusters are formed. At the critical point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400" dirty="0"/>
                  <a:t>, the probability density of cluster size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sz="2400" dirty="0"/>
                  <a:t> follows a </a:t>
                </a:r>
                <a:r>
                  <a:rPr lang="en-US" sz="2400" dirty="0">
                    <a:solidFill>
                      <a:srgbClr val="FF0000"/>
                    </a:solidFill>
                  </a:rPr>
                  <a:t>power law</a:t>
                </a:r>
                <a:r>
                  <a:rPr lang="en-US" sz="2400" dirty="0"/>
                  <a:t>,</a:t>
                </a:r>
              </a:p>
              <a:p>
                <a:pPr algn="ctr"/>
                <a:r>
                  <a:rPr lang="en-US" sz="2400" dirty="0"/>
                  <a:t> 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</m:d>
                    <m:box>
                      <m:box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boxPr>
                      <m:e>
                        <m:groupChr>
                          <m:groupChrPr>
                            <m:chr m:val="→"/>
                            <m:vertJc m:val="bot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→∞</m:t>
                            </m:r>
                          </m:e>
                        </m:groupChr>
                      </m:e>
                    </m:box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𝐴</m:t>
                        </m:r>
                      </m:num>
                      <m:den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5/2</m:t>
                            </m:r>
                          </m:sup>
                        </m:sSup>
                      </m:den>
                    </m:f>
                    <m:r>
                      <a:rPr lang="en-US" sz="2400" i="1">
                        <a:latin typeface="Cambria Math" panose="02040503050406030204" pitchFamily="18" charset="0"/>
                      </a:rPr>
                      <m:t>. </m:t>
                    </m:r>
                  </m:oMath>
                </a14:m>
                <a:endParaRPr lang="en-US" sz="2400" dirty="0"/>
              </a:p>
              <a:p>
                <a:r>
                  <a:rPr lang="en-US" sz="2400" dirty="0"/>
                  <a:t> Slightly below the critical point, i.e.,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&lt;1</m:t>
                    </m:r>
                  </m:oMath>
                </a14:m>
                <a:r>
                  <a:rPr lang="en-US" sz="2400" dirty="0"/>
                  <a:t> but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≪1</m:t>
                    </m:r>
                  </m:oMath>
                </a14:m>
                <a:r>
                  <a:rPr lang="en-US" sz="2400" dirty="0"/>
                  <a:t>, the cluster size is cut off by an exponential tail,</a:t>
                </a:r>
              </a:p>
              <a:p>
                <a:pPr algn="ctr"/>
                <a:r>
                  <a:rPr lang="en-US" sz="2400" dirty="0"/>
                  <a:t> 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</m:d>
                    <m:box>
                      <m:box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boxPr>
                      <m:e>
                        <m:groupChr>
                          <m:groupChrPr>
                            <m:chr m:val="→"/>
                            <m:vertJc m:val="bot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→∞</m:t>
                            </m:r>
                          </m:e>
                        </m:groupChr>
                      </m:e>
                    </m:box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𝐴</m:t>
                        </m:r>
                      </m:num>
                      <m:den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5/2</m:t>
                            </m:r>
                          </m:sup>
                        </m:sSup>
                      </m:den>
                    </m:f>
                    <m:func>
                      <m:func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d>
                                  <m:d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e>
                                </m:d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</m:func>
                    <m:r>
                      <a:rPr lang="en-US" sz="2400" i="1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2400" dirty="0"/>
              </a:p>
              <a:p>
                <a:r>
                  <a:rPr lang="en-US" sz="2400" dirty="0"/>
                  <a:t>The typical size of the clusters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/(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−1)</m:t>
                    </m:r>
                  </m:oMath>
                </a14:m>
                <a:r>
                  <a:rPr lang="en-US" sz="2400" dirty="0"/>
                  <a:t>. It diverges when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sz="2400" dirty="0"/>
                  <a:t> approaches 1. When this size approaches the agent population, the power law dominates.</a:t>
                </a:r>
              </a:p>
              <a:p>
                <a:r>
                  <a:rPr lang="en-US" sz="2400" dirty="0"/>
                  <a:t>This power-law dependence is similar to the distribution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2400" dirty="0"/>
                  <a:t> with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=3/2.</m:t>
                    </m:r>
                  </m:oMath>
                </a14:m>
                <a:endParaRPr lang="en-US" sz="2400" dirty="0">
                  <a:effectLst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9AB38EC-3B85-462C-BDDE-02E5587133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566" y="1443157"/>
                <a:ext cx="11560868" cy="5000343"/>
              </a:xfrm>
              <a:prstGeom prst="rect">
                <a:avLst/>
              </a:prstGeom>
              <a:blipFill>
                <a:blip r:embed="rId2"/>
                <a:stretch>
                  <a:fillRect l="-844" t="-976" b="-18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2551046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81748" y="275377"/>
            <a:ext cx="10298130" cy="1778710"/>
          </a:xfrm>
        </p:spPr>
        <p:txBody>
          <a:bodyPr>
            <a:noAutofit/>
          </a:bodyPr>
          <a:lstStyle/>
          <a:p>
            <a:r>
              <a:rPr lang="en-US" sz="4400" b="1" dirty="0">
                <a:effectLst/>
                <a:ea typeface="DengXian" panose="02010600030101010101" pitchFamily="2" charset="-122"/>
              </a:rPr>
              <a:t>6.2. </a:t>
            </a:r>
            <a:r>
              <a:rPr lang="en-US" sz="4400" b="1" dirty="0" err="1">
                <a:effectLst/>
                <a:ea typeface="DengXian" panose="02010600030101010101" pitchFamily="2" charset="-122"/>
              </a:rPr>
              <a:t>Cont-Bouchaud</a:t>
            </a:r>
            <a:r>
              <a:rPr lang="en-US" sz="4400" b="1" dirty="0">
                <a:effectLst/>
                <a:ea typeface="DengXian" panose="02010600030101010101" pitchFamily="2" charset="-122"/>
              </a:rPr>
              <a:t> Model on a Lattice: Percolation Model</a:t>
            </a:r>
            <a:br>
              <a:rPr lang="en-US" sz="4400" dirty="0">
                <a:effectLst/>
                <a:ea typeface="DengXian" panose="02010600030101010101" pitchFamily="2" charset="-122"/>
                <a:cs typeface="Times New Roman" panose="02020603050405020304" pitchFamily="18" charset="0"/>
              </a:rPr>
            </a:br>
            <a:endParaRPr lang="en-US" sz="4400" b="1" baseline="30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FEB5B-16A8-4DEE-BB2E-0D48B630DA04}" type="slidenum">
              <a:rPr lang="en-US" sz="1400" smtClean="0">
                <a:solidFill>
                  <a:schemeClr val="tx1"/>
                </a:solidFill>
              </a:rPr>
              <a:t>59</a:t>
            </a:fld>
            <a:endParaRPr lang="en-US" sz="14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9AB38EC-3B85-462C-BDDE-02E558713328}"/>
                  </a:ext>
                </a:extLst>
              </p:cNvPr>
              <p:cNvSpPr txBox="1"/>
              <p:nvPr/>
            </p:nvSpPr>
            <p:spPr>
              <a:xfrm>
                <a:off x="315566" y="1668704"/>
                <a:ext cx="11560868" cy="267765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6.2.1. The model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Consider a lattice on which the sites are randomly occupied by traders with probability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dirty="0"/>
                  <a:t> and the sites are empty with probability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2400" dirty="0"/>
                  <a:t> </a:t>
                </a:r>
              </a:p>
              <a:p>
                <a:r>
                  <a:rPr lang="en-US" sz="2400" dirty="0"/>
                  <a:t>At each time step, each agent randomly occupies a site.</a:t>
                </a:r>
              </a:p>
              <a:p>
                <a:r>
                  <a:rPr lang="en-US" sz="2400" dirty="0"/>
                  <a:t>Neighboring occupied sites are linked to form </a:t>
                </a:r>
                <a:r>
                  <a:rPr lang="en-US" sz="2400" dirty="0">
                    <a:solidFill>
                      <a:srgbClr val="FF0000"/>
                    </a:solidFill>
                  </a:rPr>
                  <a:t>clusters</a:t>
                </a:r>
                <a:r>
                  <a:rPr lang="en-US" sz="2400" dirty="0"/>
                  <a:t>.</a:t>
                </a:r>
              </a:p>
              <a:p>
                <a:r>
                  <a:rPr lang="en-US" sz="2400" dirty="0"/>
                  <a:t>At the next time step, the agents randomly occupy another set of new sites.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9AB38EC-3B85-462C-BDDE-02E5587133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566" y="1668704"/>
                <a:ext cx="11560868" cy="2677656"/>
              </a:xfrm>
              <a:prstGeom prst="rect">
                <a:avLst/>
              </a:prstGeom>
              <a:blipFill>
                <a:blip r:embed="rId2"/>
                <a:stretch>
                  <a:fillRect l="-844" t="-1822" b="-43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65D03F8D-F85B-4D7D-90FC-F2346F6161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2801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Number Placeholder 6">
            <a:extLst>
              <a:ext uri="{FF2B5EF4-FFF2-40B4-BE49-F238E27FC236}">
                <a16:creationId xmlns:a16="http://schemas.microsoft.com/office/drawing/2014/main" id="{68A35B45-8A16-44AF-B3E9-1A5C7A3C63F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D0A57738-E2D1-46CC-AA82-6C87DB75AC89}" type="slidenum">
              <a:rPr lang="en-US" altLang="en-US" sz="1200">
                <a:latin typeface="+mn-lt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6</a:t>
            </a:fld>
            <a:endParaRPr lang="en-US" altLang="en-US" sz="1200" dirty="0">
              <a:latin typeface="+mn-lt"/>
            </a:endParaRPr>
          </a:p>
        </p:txBody>
      </p:sp>
      <p:pic>
        <p:nvPicPr>
          <p:cNvPr id="91138" name="Picture 2" descr="CoolClips_vc102289">
            <a:extLst>
              <a:ext uri="{FF2B5EF4-FFF2-40B4-BE49-F238E27FC236}">
                <a16:creationId xmlns:a16="http://schemas.microsoft.com/office/drawing/2014/main" id="{3B2D0546-FA69-4878-A830-1610CDE05B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2314" y="5337176"/>
            <a:ext cx="1404937" cy="982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1139" name="Picture 3" descr="CoolClips_vc061459">
            <a:extLst>
              <a:ext uri="{FF2B5EF4-FFF2-40B4-BE49-F238E27FC236}">
                <a16:creationId xmlns:a16="http://schemas.microsoft.com/office/drawing/2014/main" id="{BC616527-FDE1-4FB0-ABD1-0D5DC9BB85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8388" y="4991100"/>
            <a:ext cx="1439862" cy="1354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1143" name="Picture 7" descr="CoolClips_vc020312">
            <a:extLst>
              <a:ext uri="{FF2B5EF4-FFF2-40B4-BE49-F238E27FC236}">
                <a16:creationId xmlns:a16="http://schemas.microsoft.com/office/drawing/2014/main" id="{13B6211C-A3C7-4F13-A500-6D945F940DD3}"/>
              </a:ext>
            </a:extLst>
          </p:cNvPr>
          <p:cNvPicPr>
            <a:picLocks noGrp="1" noChangeAspect="1" noChangeArrowheads="1"/>
          </p:cNvPicPr>
          <p:nvPr>
            <p:ph sz="quarter" idx="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411789" y="5227638"/>
            <a:ext cx="1189037" cy="11176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9222" name="Rectangle 4">
            <a:extLst>
              <a:ext uri="{FF2B5EF4-FFF2-40B4-BE49-F238E27FC236}">
                <a16:creationId xmlns:a16="http://schemas.microsoft.com/office/drawing/2014/main" id="{6638D6CB-578E-475D-919E-830EE499C47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81200" y="149225"/>
            <a:ext cx="8229600" cy="1371600"/>
          </a:xfrm>
          <a:noFill/>
        </p:spPr>
        <p:txBody>
          <a:bodyPr/>
          <a:lstStyle/>
          <a:p>
            <a:pPr algn="ctr" eaLnBrk="1" hangingPunct="1"/>
            <a:r>
              <a:rPr lang="en-US" altLang="zh-TW" b="1" dirty="0">
                <a:ea typeface="新細明體" panose="02020500000000000000" pitchFamily="18" charset="-120"/>
              </a:rPr>
              <a:t>Market Modeling: Agents </a:t>
            </a:r>
            <a:endParaRPr lang="en-US" altLang="en-US" b="1" dirty="0"/>
          </a:p>
        </p:txBody>
      </p:sp>
      <p:sp>
        <p:nvSpPr>
          <p:cNvPr id="91157" name="Rectangle 21">
            <a:extLst>
              <a:ext uri="{FF2B5EF4-FFF2-40B4-BE49-F238E27FC236}">
                <a16:creationId xmlns:a16="http://schemas.microsoft.com/office/drawing/2014/main" id="{051EF6AE-8555-4E34-BE60-56370B9A1044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1703389" y="1268414"/>
            <a:ext cx="8785225" cy="2803844"/>
          </a:xfrm>
          <a:noFill/>
        </p:spPr>
        <p:txBody>
          <a:bodyPr>
            <a:spAutoFit/>
          </a:bodyPr>
          <a:lstStyle/>
          <a:p>
            <a:pPr eaLnBrk="1" hangingPunct="1"/>
            <a:r>
              <a:rPr lang="en-US" altLang="zh-TW">
                <a:ea typeface="新細明體" panose="02020500000000000000" pitchFamily="18" charset="-120"/>
              </a:rPr>
              <a:t>There are </a:t>
            </a:r>
            <a:r>
              <a:rPr lang="en-US" altLang="zh-TW" i="1">
                <a:solidFill>
                  <a:srgbClr val="FF0000"/>
                </a:solidFill>
                <a:ea typeface="新細明體" panose="02020500000000000000" pitchFamily="18" charset="-120"/>
              </a:rPr>
              <a:t>N</a:t>
            </a:r>
            <a:r>
              <a:rPr lang="en-US" altLang="zh-TW">
                <a:solidFill>
                  <a:srgbClr val="FF0000"/>
                </a:solidFill>
                <a:ea typeface="新細明體" panose="02020500000000000000" pitchFamily="18" charset="-120"/>
              </a:rPr>
              <a:t> agents</a:t>
            </a:r>
            <a:r>
              <a:rPr lang="en-US" altLang="zh-TW">
                <a:ea typeface="新細明體" panose="02020500000000000000" pitchFamily="18" charset="-120"/>
              </a:rPr>
              <a:t> in the market.</a:t>
            </a:r>
          </a:p>
          <a:p>
            <a:pPr eaLnBrk="1" hangingPunct="1"/>
            <a:r>
              <a:rPr lang="en-US" altLang="zh-TW">
                <a:ea typeface="新細明體" panose="02020500000000000000" pitchFamily="18" charset="-120"/>
              </a:rPr>
              <a:t>At every time step, each agent makes a decision to </a:t>
            </a:r>
            <a:r>
              <a:rPr lang="en-US" altLang="zh-TW">
                <a:solidFill>
                  <a:srgbClr val="FF0000"/>
                </a:solidFill>
                <a:ea typeface="新細明體" panose="02020500000000000000" pitchFamily="18" charset="-120"/>
              </a:rPr>
              <a:t>buy, sell or hold</a:t>
            </a:r>
            <a:r>
              <a:rPr lang="en-US" altLang="zh-TW">
                <a:ea typeface="新細明體" panose="02020500000000000000" pitchFamily="18" charset="-120"/>
              </a:rPr>
              <a:t>.</a:t>
            </a:r>
          </a:p>
          <a:p>
            <a:pPr eaLnBrk="1" hangingPunct="1"/>
            <a:r>
              <a:rPr lang="en-US" altLang="zh-TW">
                <a:ea typeface="新細明體" panose="02020500000000000000" pitchFamily="18" charset="-120"/>
              </a:rPr>
              <a:t>An agent follows one of her </a:t>
            </a:r>
            <a:r>
              <a:rPr lang="en-US" altLang="zh-TW">
                <a:solidFill>
                  <a:srgbClr val="FF0000"/>
                </a:solidFill>
                <a:ea typeface="新細明體" panose="02020500000000000000" pitchFamily="18" charset="-120"/>
              </a:rPr>
              <a:t>strategies</a:t>
            </a:r>
            <a:r>
              <a:rPr lang="en-US" altLang="zh-TW">
                <a:ea typeface="新細明體" panose="02020500000000000000" pitchFamily="18" charset="-120"/>
              </a:rPr>
              <a:t> to make decisions.</a:t>
            </a:r>
          </a:p>
          <a:p>
            <a:pPr eaLnBrk="1" hangingPunct="1"/>
            <a:r>
              <a:rPr lang="en-US" altLang="zh-TW">
                <a:ea typeface="新細明體" panose="02020500000000000000" pitchFamily="18" charset="-120"/>
              </a:rPr>
              <a:t>She chooses the strategy with the </a:t>
            </a:r>
            <a:r>
              <a:rPr lang="en-US" altLang="zh-TW">
                <a:solidFill>
                  <a:srgbClr val="FF0000"/>
                </a:solidFill>
                <a:ea typeface="新細明體" panose="02020500000000000000" pitchFamily="18" charset="-120"/>
              </a:rPr>
              <a:t>highest payoff</a:t>
            </a:r>
            <a:r>
              <a:rPr lang="en-US" altLang="zh-TW">
                <a:ea typeface="新細明體" panose="02020500000000000000" pitchFamily="18" charset="-120"/>
              </a:rPr>
              <a:t> among those she owns.</a:t>
            </a:r>
          </a:p>
        </p:txBody>
      </p:sp>
    </p:spTree>
  </p:cSld>
  <p:clrMapOvr>
    <a:masterClrMapping/>
  </p:clrMapOvr>
  <p:transition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1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91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91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11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11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11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11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11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911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5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115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9115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157" grpId="0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36782" y="602166"/>
            <a:ext cx="10298130" cy="693638"/>
          </a:xfrm>
        </p:spPr>
        <p:txBody>
          <a:bodyPr>
            <a:noAutofit/>
          </a:bodyPr>
          <a:lstStyle/>
          <a:p>
            <a:r>
              <a:rPr lang="en-US" sz="4400" b="1" dirty="0">
                <a:ea typeface="DengXian" panose="02010600030101010101" pitchFamily="2" charset="-122"/>
              </a:rPr>
              <a:t>11.6</a:t>
            </a:r>
            <a:r>
              <a:rPr lang="en-US" sz="4400" b="1" dirty="0">
                <a:effectLst/>
                <a:ea typeface="DengXian" panose="02010600030101010101" pitchFamily="2" charset="-122"/>
              </a:rPr>
              <a:t>.2.</a:t>
            </a:r>
            <a:r>
              <a:rPr lang="en-US" altLang="zh-CN" sz="4400" b="1" dirty="0">
                <a:effectLst/>
                <a:ea typeface="DengXian" panose="02010600030101010101" pitchFamily="2" charset="-122"/>
              </a:rPr>
              <a:t>2.</a:t>
            </a:r>
            <a:r>
              <a:rPr lang="en-US" sz="4400" b="1" dirty="0">
                <a:effectLst/>
                <a:ea typeface="DengXian" panose="02010600030101010101" pitchFamily="2" charset="-122"/>
              </a:rPr>
              <a:t> Background Knowledge</a:t>
            </a:r>
            <a:endParaRPr lang="en-US" sz="4400" b="1" baseline="30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FEB5B-16A8-4DEE-BB2E-0D48B630DA04}" type="slidenum">
              <a:rPr lang="en-US" sz="1400" smtClean="0">
                <a:solidFill>
                  <a:schemeClr val="tx1"/>
                </a:solidFill>
              </a:rPr>
              <a:t>60</a:t>
            </a:fld>
            <a:endParaRPr lang="en-US" sz="14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9AB38EC-3B85-462C-BDDE-02E558713328}"/>
                  </a:ext>
                </a:extLst>
              </p:cNvPr>
              <p:cNvSpPr txBox="1"/>
              <p:nvPr/>
            </p:nvSpPr>
            <p:spPr>
              <a:xfrm>
                <a:off x="315566" y="1519897"/>
                <a:ext cx="11560868" cy="12593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algn="just">
                  <a:lnSpc>
                    <a:spcPct val="107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400" dirty="0">
                    <a:effectLst/>
                    <a:ea typeface="DengXian" panose="02010600030101010101" pitchFamily="2" charset="-122"/>
                    <a:cs typeface="Times New Roman" panose="02020603050405020304" pitchFamily="18" charset="0"/>
                  </a:rPr>
                  <a:t>The behaviors of the clusters are studied as </a:t>
                </a:r>
                <a:r>
                  <a:rPr lang="en-US" sz="2400" dirty="0">
                    <a:solidFill>
                      <a:srgbClr val="FF0000"/>
                    </a:solidFill>
                    <a:effectLst/>
                    <a:ea typeface="DengXian" panose="02010600030101010101" pitchFamily="2" charset="-122"/>
                    <a:cs typeface="Times New Roman" panose="02020603050405020304" pitchFamily="18" charset="0"/>
                  </a:rPr>
                  <a:t>percolation models </a:t>
                </a:r>
                <a:r>
                  <a:rPr lang="en-US" sz="2400" dirty="0">
                    <a:effectLst/>
                    <a:ea typeface="DengXian" panose="02010600030101010101" pitchFamily="2" charset="-122"/>
                    <a:cs typeface="Times New Roman" panose="02020603050405020304" pitchFamily="18" charset="0"/>
                  </a:rPr>
                  <a:t>in physics.</a:t>
                </a:r>
              </a:p>
              <a:p>
                <a:pPr marL="0" marR="0" algn="just">
                  <a:lnSpc>
                    <a:spcPct val="107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400" dirty="0">
                    <a:effectLst/>
                    <a:ea typeface="DengXian" panose="02010600030101010101" pitchFamily="2" charset="-122"/>
                    <a:cs typeface="Times New Roman" panose="02020603050405020304" pitchFamily="18" charset="0"/>
                  </a:rPr>
                  <a:t>There exists a </a:t>
                </a:r>
                <a:r>
                  <a:rPr lang="en-US" sz="2400" dirty="0">
                    <a:solidFill>
                      <a:srgbClr val="FF0000"/>
                    </a:solidFill>
                    <a:effectLst/>
                    <a:ea typeface="DengXian" panose="02010600030101010101" pitchFamily="2" charset="-122"/>
                    <a:cs typeface="Times New Roman" panose="02020603050405020304" pitchFamily="18" charset="0"/>
                  </a:rPr>
                  <a:t>percolation threshold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2400" dirty="0">
                    <a:effectLst/>
                    <a:ea typeface="DengXian" panose="02010600030101010101" pitchFamily="2" charset="-122"/>
                    <a:cs typeface="Times New Roman" panose="02020603050405020304" pitchFamily="18" charset="0"/>
                  </a:rPr>
                  <a:t> such that for </a:t>
                </a:r>
                <a14:m>
                  <m:oMath xmlns:m="http://schemas.openxmlformats.org/officeDocument/2006/math">
                    <m:r>
                      <a:rPr lang="en-US" sz="2400" i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𝑝</m:t>
                    </m:r>
                    <m:r>
                      <a:rPr lang="en-US" sz="2400" i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&lt;</m:t>
                    </m:r>
                    <m:sSub>
                      <m:sSubPr>
                        <m:ctrlPr>
                          <a:rPr lang="en-US" sz="24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𝑐</m:t>
                        </m:r>
                      </m:sub>
                    </m:sSub>
                    <m:r>
                      <a:rPr lang="en-US" sz="2400" i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,</m:t>
                    </m:r>
                  </m:oMath>
                </a14:m>
                <a:r>
                  <a:rPr lang="en-US" sz="2400" dirty="0">
                    <a:effectLst/>
                    <a:ea typeface="DengXian" panose="02010600030101010101" pitchFamily="2" charset="-122"/>
                    <a:cs typeface="Times New Roman" panose="02020603050405020304" pitchFamily="18" charset="0"/>
                  </a:rPr>
                  <a:t> clusters are isolated, and for </a:t>
                </a:r>
                <a14:m>
                  <m:oMath xmlns:m="http://schemas.openxmlformats.org/officeDocument/2006/math">
                    <m:r>
                      <a:rPr lang="en-US" sz="2400" i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𝑝</m:t>
                    </m:r>
                    <m:r>
                      <a:rPr lang="en-US" sz="2400" i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≥</m:t>
                    </m:r>
                    <m:sSub>
                      <m:sSubPr>
                        <m:ctrlPr>
                          <a:rPr lang="en-US" sz="24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𝑐</m:t>
                        </m:r>
                      </m:sub>
                    </m:sSub>
                    <m:r>
                      <a:rPr lang="en-US" sz="2400" i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,</m:t>
                    </m:r>
                  </m:oMath>
                </a14:m>
                <a:r>
                  <a:rPr lang="en-US" sz="2400" dirty="0">
                    <a:effectLst/>
                    <a:ea typeface="DengXian" panose="02010600030101010101" pitchFamily="2" charset="-122"/>
                    <a:cs typeface="Times New Roman" panose="02020603050405020304" pitchFamily="18" charset="0"/>
                  </a:rPr>
                  <a:t> a percolating cluster spanning the lattice exists.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9AB38EC-3B85-462C-BDDE-02E5587133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566" y="1519897"/>
                <a:ext cx="11560868" cy="1259384"/>
              </a:xfrm>
              <a:prstGeom prst="rect">
                <a:avLst/>
              </a:prstGeom>
              <a:blipFill>
                <a:blip r:embed="rId2"/>
                <a:stretch>
                  <a:fillRect l="-844" t="-3382" r="-791" b="-101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65D03F8D-F85B-4D7D-90FC-F2346F6161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5" name="Picture 4" descr="Qr code&#10;&#10;Description automatically generated">
            <a:extLst>
              <a:ext uri="{FF2B5EF4-FFF2-40B4-BE49-F238E27FC236}">
                <a16:creationId xmlns:a16="http://schemas.microsoft.com/office/drawing/2014/main" id="{6A10332F-D1DB-43E5-A109-B911C7D6CD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1414" y="2741818"/>
            <a:ext cx="6508865" cy="3965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80062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36782" y="602166"/>
            <a:ext cx="10298130" cy="693638"/>
          </a:xfrm>
        </p:spPr>
        <p:txBody>
          <a:bodyPr>
            <a:noAutofit/>
          </a:bodyPr>
          <a:lstStyle/>
          <a:p>
            <a:r>
              <a:rPr lang="en-US" sz="4400" b="1" dirty="0">
                <a:effectLst/>
                <a:ea typeface="DengXian" panose="02010600030101010101" pitchFamily="2" charset="-122"/>
              </a:rPr>
              <a:t>Average Cluster Size at Critical Point</a:t>
            </a:r>
            <a:endParaRPr lang="en-US" sz="4400" b="1" baseline="30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FEB5B-16A8-4DEE-BB2E-0D48B630DA04}" type="slidenum">
              <a:rPr lang="en-US" sz="1400" smtClean="0">
                <a:solidFill>
                  <a:schemeClr val="tx1"/>
                </a:solidFill>
              </a:rPr>
              <a:t>61</a:t>
            </a:fld>
            <a:endParaRPr lang="en-US" sz="14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9AB38EC-3B85-462C-BDDE-02E558713328}"/>
                  </a:ext>
                </a:extLst>
              </p:cNvPr>
              <p:cNvSpPr txBox="1"/>
              <p:nvPr/>
            </p:nvSpPr>
            <p:spPr>
              <a:xfrm>
                <a:off x="315566" y="1668704"/>
                <a:ext cx="7648991" cy="46996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algn="just">
                  <a:lnSpc>
                    <a:spcPct val="107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400" dirty="0">
                    <a:effectLst/>
                    <a:ea typeface="DengXian" panose="02010600030101010101" pitchFamily="2" charset="-122"/>
                    <a:cs typeface="Times New Roman" panose="02020603050405020304" pitchFamily="18" charset="0"/>
                  </a:rPr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sz="2400" dirty="0">
                    <a:effectLst/>
                    <a:ea typeface="DengXian" panose="02010600030101010101" pitchFamily="2" charset="-122"/>
                    <a:cs typeface="Times New Roman" panose="02020603050405020304" pitchFamily="18" charset="0"/>
                  </a:rPr>
                  <a:t> be the number of clusters, each containing </a:t>
                </a:r>
                <a14:m>
                  <m:oMath xmlns:m="http://schemas.openxmlformats.org/officeDocument/2006/math">
                    <m:r>
                      <a:rPr lang="en-US" sz="2400" i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𝑠</m:t>
                    </m:r>
                  </m:oMath>
                </a14:m>
                <a:r>
                  <a:rPr lang="en-US" sz="2400" dirty="0">
                    <a:effectLst/>
                    <a:ea typeface="DengXian" panose="02010600030101010101" pitchFamily="2" charset="-122"/>
                    <a:cs typeface="Times New Roman" panose="02020603050405020304" pitchFamily="18" charset="0"/>
                  </a:rPr>
                  <a:t> traders.</a:t>
                </a:r>
              </a:p>
              <a:p>
                <a:pPr marL="0" marR="0" algn="just">
                  <a:lnSpc>
                    <a:spcPct val="107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400" dirty="0">
                    <a:effectLst/>
                    <a:ea typeface="DengXian" panose="02010600030101010101" pitchFamily="2" charset="-122"/>
                    <a:cs typeface="Times New Roman" panose="02020603050405020304" pitchFamily="18" charset="0"/>
                  </a:rPr>
                  <a:t>Average cluster size (as seen by a trader belonging to a cluster):</a:t>
                </a:r>
              </a:p>
              <a:p>
                <a:pPr marL="0" marR="0" algn="ctr">
                  <a:lnSpc>
                    <a:spcPct val="107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400" dirty="0">
                    <a:effectLst/>
                    <a:ea typeface="DengXian" panose="02010600030101010101" pitchFamily="2" charset="-122"/>
                    <a:cs typeface="Times New Roman" panose="02020603050405020304" pitchFamily="18" charset="0"/>
                  </a:rPr>
                  <a:t> </a:t>
                </a:r>
                <a14:m>
                  <m:oMath xmlns:m="http://schemas.openxmlformats.org/officeDocument/2006/math">
                    <m:r>
                      <a:rPr lang="en-US" sz="2400" i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𝑆</m:t>
                    </m:r>
                    <m:d>
                      <m:dPr>
                        <m:ctrlPr>
                          <a:rPr lang="en-US" sz="24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𝑝</m:t>
                        </m:r>
                      </m:e>
                    </m:d>
                    <m:r>
                      <a:rPr lang="en-US" sz="2400" i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limLoc m:val="undOvr"/>
                            <m:supHide m:val="on"/>
                            <m:ctrlPr>
                              <a:rPr lang="en-US" sz="2400" i="1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naryPr>
                          <m:sub>
                            <m:r>
                              <a:rPr lang="en-US" sz="2400" i="1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𝑠</m:t>
                            </m:r>
                          </m:sub>
                          <m:sup/>
                          <m:e>
                            <m:sSup>
                              <m:sSupPr>
                                <m:ctrlPr>
                                  <a:rPr lang="en-US" sz="2400" i="1">
                                    <a:effectLst/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effectLst/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sz="2400" i="1">
                                    <a:effectLst/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US" sz="2400" i="1">
                                    <a:effectLst/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effectLst/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sz="2400" i="1">
                                    <a:effectLst/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𝑠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2400" i="1">
                                    <a:effectLst/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effectLst/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𝑝</m:t>
                                </m:r>
                              </m:e>
                            </m:d>
                          </m:e>
                        </m:nary>
                      </m:num>
                      <m:den>
                        <m:nary>
                          <m:naryPr>
                            <m:chr m:val="∑"/>
                            <m:limLoc m:val="undOvr"/>
                            <m:supHide m:val="on"/>
                            <m:ctrlPr>
                              <a:rPr lang="en-US" sz="2400" i="1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naryPr>
                          <m:sub>
                            <m:r>
                              <a:rPr lang="en-US" sz="2400" i="1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𝑠</m:t>
                            </m:r>
                          </m:sub>
                          <m:sup/>
                          <m:e>
                            <m:r>
                              <a:rPr lang="en-US" sz="2400" i="1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𝑠</m:t>
                            </m:r>
                            <m:sSub>
                              <m:sSubPr>
                                <m:ctrlPr>
                                  <a:rPr lang="en-US" sz="2400" i="1">
                                    <a:effectLst/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effectLst/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sz="2400" i="1">
                                    <a:effectLst/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𝑠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2400" i="1">
                                    <a:effectLst/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effectLst/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𝑝</m:t>
                                </m:r>
                              </m:e>
                            </m:d>
                          </m:e>
                        </m:nary>
                      </m:den>
                    </m:f>
                    <m:r>
                      <a:rPr lang="en-US" sz="2400" i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.</m:t>
                    </m:r>
                  </m:oMath>
                </a14:m>
                <a:endParaRPr lang="en-US" sz="2400" dirty="0">
                  <a:effectLst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pPr marL="0" marR="0" algn="just">
                  <a:lnSpc>
                    <a:spcPct val="107000"/>
                  </a:lnSpc>
                  <a:spcBef>
                    <a:spcPts val="0"/>
                  </a:spcBef>
                  <a:spcAft>
                    <a:spcPts val="0"/>
                  </a:spcAft>
                </a:pPr>
                <a:endParaRPr lang="en-US" sz="2400" dirty="0">
                  <a:effectLst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pPr marL="0" marR="0" algn="just">
                  <a:lnSpc>
                    <a:spcPct val="107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400" dirty="0">
                    <a:effectLst/>
                    <a:ea typeface="DengXian" panose="02010600030101010101" pitchFamily="2" charset="-122"/>
                    <a:cs typeface="Times New Roman" panose="02020603050405020304" pitchFamily="18" charset="0"/>
                  </a:rPr>
                  <a:t>When </a:t>
                </a:r>
                <a14:m>
                  <m:oMath xmlns:m="http://schemas.openxmlformats.org/officeDocument/2006/math">
                    <m:r>
                      <a:rPr lang="en-US" sz="2400" i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𝑝</m:t>
                    </m:r>
                    <m:r>
                      <a:rPr lang="en-US" sz="2400" i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→</m:t>
                    </m:r>
                    <m:sSub>
                      <m:sSubPr>
                        <m:ctrlPr>
                          <a:rPr lang="en-US" sz="24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𝑐</m:t>
                        </m:r>
                      </m:sub>
                    </m:sSub>
                    <m:r>
                      <a:rPr lang="en-US" sz="2400" i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,</m:t>
                    </m:r>
                  </m:oMath>
                </a14:m>
                <a:r>
                  <a:rPr lang="en-US" sz="2400" dirty="0">
                    <a:effectLst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𝑆</m:t>
                    </m:r>
                    <m:d>
                      <m:dPr>
                        <m:ctrlPr>
                          <a:rPr lang="en-US" sz="24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𝑝</m:t>
                        </m:r>
                      </m:e>
                    </m:d>
                  </m:oMath>
                </a14:m>
                <a:r>
                  <a:rPr lang="en-US" sz="2400" dirty="0">
                    <a:effectLst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en-US" sz="2400" dirty="0">
                    <a:solidFill>
                      <a:srgbClr val="FF0000"/>
                    </a:solidFill>
                    <a:effectLst/>
                    <a:ea typeface="DengXian" panose="02010600030101010101" pitchFamily="2" charset="-122"/>
                    <a:cs typeface="Times New Roman" panose="02020603050405020304" pitchFamily="18" charset="0"/>
                  </a:rPr>
                  <a:t>diverges as a power law</a:t>
                </a:r>
                <a:r>
                  <a:rPr lang="en-US" sz="2400" dirty="0">
                    <a:effectLst/>
                    <a:ea typeface="DengXian" panose="02010600030101010101" pitchFamily="2" charset="-122"/>
                    <a:cs typeface="Times New Roman" panose="02020603050405020304" pitchFamily="18" charset="0"/>
                  </a:rPr>
                  <a:t>:</a:t>
                </a:r>
              </a:p>
              <a:p>
                <a:pPr marL="0" marR="0" algn="ctr">
                  <a:lnSpc>
                    <a:spcPct val="107000"/>
                  </a:lnSpc>
                  <a:spcBef>
                    <a:spcPts val="0"/>
                  </a:spcBef>
                  <a:spcAft>
                    <a:spcPts val="0"/>
                  </a:spcAft>
                </a:pPr>
                <a:endParaRPr lang="en-US" sz="2400" dirty="0">
                  <a:effectLst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pPr marL="0" marR="0" algn="ctr">
                  <a:lnSpc>
                    <a:spcPct val="107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400" dirty="0">
                    <a:effectLst/>
                    <a:ea typeface="DengXian" panose="02010600030101010101" pitchFamily="2" charset="-122"/>
                    <a:cs typeface="Times New Roman" panose="02020603050405020304" pitchFamily="18" charset="0"/>
                  </a:rPr>
                  <a:t> </a:t>
                </a:r>
                <a14:m>
                  <m:oMath xmlns:m="http://schemas.openxmlformats.org/officeDocument/2006/math">
                    <m:r>
                      <a:rPr lang="en-US" sz="2400" i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𝑆</m:t>
                    </m:r>
                    <m:d>
                      <m:dPr>
                        <m:ctrlPr>
                          <a:rPr lang="en-US" sz="24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𝑝</m:t>
                        </m:r>
                      </m:e>
                    </m:d>
                    <m:r>
                      <a:rPr lang="en-US" sz="2400" i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∼</m:t>
                    </m:r>
                    <m:sSup>
                      <m:sSupPr>
                        <m:ctrlPr>
                          <a:rPr lang="en-US" sz="24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400" i="1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𝑝</m:t>
                            </m:r>
                            <m:r>
                              <a:rPr lang="en-US" sz="2400" i="1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400" i="1">
                                    <a:effectLst/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effectLst/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sz="2400" i="1">
                                    <a:effectLst/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𝑐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𝛾</m:t>
                        </m:r>
                      </m:sup>
                    </m:sSup>
                    <m:r>
                      <a:rPr lang="en-US" sz="2400" i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.</m:t>
                    </m:r>
                  </m:oMath>
                </a14:m>
                <a:endParaRPr lang="en-US" sz="2400" dirty="0">
                  <a:effectLst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0"/>
                  </a:spcAft>
                </a:pPr>
                <a:endParaRPr lang="en-US" sz="2400" dirty="0">
                  <a:effectLst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400" dirty="0">
                    <a:ea typeface="DengXian" panose="02010600030101010101" pitchFamily="2" charset="-122"/>
                    <a:cs typeface="Times New Roman" panose="02020603050405020304" pitchFamily="18" charset="0"/>
                  </a:rPr>
                  <a:t>See animation in “percolation theory” in Wikipedia about the </a:t>
                </a:r>
                <a:r>
                  <a:rPr lang="en-US" sz="2400" dirty="0">
                    <a:solidFill>
                      <a:srgbClr val="FF0000"/>
                    </a:solidFill>
                    <a:ea typeface="DengXian" panose="02010600030101010101" pitchFamily="2" charset="-122"/>
                    <a:cs typeface="Times New Roman" panose="02020603050405020304" pitchFamily="18" charset="0"/>
                  </a:rPr>
                  <a:t>scale invariance </a:t>
                </a:r>
                <a:r>
                  <a:rPr lang="en-US" sz="2400" dirty="0">
                    <a:ea typeface="DengXian" panose="02010600030101010101" pitchFamily="2" charset="-122"/>
                    <a:cs typeface="Times New Roman" panose="02020603050405020304" pitchFamily="18" charset="0"/>
                  </a:rPr>
                  <a:t>of the power-law distribution in size.</a:t>
                </a:r>
                <a:endParaRPr lang="en-US" sz="2400" dirty="0">
                  <a:effectLst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9AB38EC-3B85-462C-BDDE-02E5587133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566" y="1668704"/>
                <a:ext cx="7648991" cy="4699684"/>
              </a:xfrm>
              <a:prstGeom prst="rect">
                <a:avLst/>
              </a:prstGeom>
              <a:blipFill>
                <a:blip r:embed="rId2"/>
                <a:stretch>
                  <a:fillRect l="-1275" t="-908" r="-1195" b="-19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65D03F8D-F85B-4D7D-90FC-F2346F6161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5" name="Picture 4" descr="A close up of a tree&#10;&#10;Description automatically generated">
            <a:extLst>
              <a:ext uri="{FF2B5EF4-FFF2-40B4-BE49-F238E27FC236}">
                <a16:creationId xmlns:a16="http://schemas.microsoft.com/office/drawing/2014/main" id="{5DC0C52E-D6C8-4643-88C3-9981592768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750" y="2011376"/>
            <a:ext cx="3762900" cy="376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26650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36782" y="602166"/>
            <a:ext cx="10298130" cy="693638"/>
          </a:xfrm>
        </p:spPr>
        <p:txBody>
          <a:bodyPr>
            <a:noAutofit/>
          </a:bodyPr>
          <a:lstStyle/>
          <a:p>
            <a:r>
              <a:rPr lang="en-US" sz="4400" b="1" dirty="0">
                <a:ea typeface="DengXian" panose="02010600030101010101" pitchFamily="2" charset="-122"/>
              </a:rPr>
              <a:t>6</a:t>
            </a:r>
            <a:r>
              <a:rPr lang="en-US" sz="4400" b="1" dirty="0">
                <a:effectLst/>
                <a:ea typeface="DengXian" panose="02010600030101010101" pitchFamily="2" charset="-122"/>
              </a:rPr>
              <a:t>.2.3. Herding Market Model</a:t>
            </a:r>
            <a:endParaRPr lang="en-US" sz="4400" b="1" baseline="30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FEB5B-16A8-4DEE-BB2E-0D48B630DA04}" type="slidenum">
              <a:rPr lang="en-US" sz="1400" smtClean="0">
                <a:solidFill>
                  <a:schemeClr val="tx1"/>
                </a:solidFill>
              </a:rPr>
              <a:t>62</a:t>
            </a:fld>
            <a:endParaRPr lang="en-US" sz="14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9AB38EC-3B85-462C-BDDE-02E558713328}"/>
                  </a:ext>
                </a:extLst>
              </p:cNvPr>
              <p:cNvSpPr txBox="1"/>
              <p:nvPr/>
            </p:nvSpPr>
            <p:spPr>
              <a:xfrm>
                <a:off x="489527" y="1668704"/>
                <a:ext cx="11277600" cy="411260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Traders in each cluster decides randomly according to</a:t>
                </a:r>
              </a:p>
              <a:p>
                <a:r>
                  <a:rPr lang="en-US" sz="2400" dirty="0"/>
                  <a:t> 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=+1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=−1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      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=1−2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sz="2400" dirty="0"/>
              </a:p>
              <a:p>
                <a:r>
                  <a:rPr lang="en-US" sz="2400" dirty="0"/>
                  <a:t> </a:t>
                </a:r>
              </a:p>
              <a:p>
                <a:r>
                  <a:rPr lang="en-US" sz="2400" dirty="0"/>
                  <a:t>Note that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m:rPr>
                                <m:sty m:val="p"/>
                              </m:rPr>
                              <a:rPr lang="en-US" sz="2400">
                                <a:latin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func>
                    <m:r>
                      <a:rPr lang="en-US" sz="2400" i="1">
                        <a:latin typeface="Cambria Math" panose="02040503050406030204" pitchFamily="18" charset="0"/>
                      </a:rPr>
                      <m:t>−</m:t>
                    </m:r>
                    <m:func>
                      <m:func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func>
                    <m:r>
                      <a:rPr lang="en-US" sz="2400" i="1">
                        <a:latin typeface="Cambria Math" panose="02040503050406030204" pitchFamily="18" charset="0"/>
                      </a:rPr>
                      <m:t>≈</m:t>
                    </m:r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𝑥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  <m:func>
                      <m:func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func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en-US" sz="2400" i="1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2400" dirty="0"/>
                  <a:t> Hence, the return (relative price change) for one time step is proportional to the difference of the total demand and total supply:</a:t>
                </a:r>
              </a:p>
              <a:p>
                <a:r>
                  <a:rPr lang="en-US" sz="2400" dirty="0"/>
                  <a:t> 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  <m:r>
                        <a:rPr lang="en-US" sz="2400" i="1">
                          <a:latin typeface="Cambria Math" panose="02040503050406030204" pitchFamily="18" charset="0"/>
                        </a:rPr>
                        <m:t>−</m:t>
                      </m:r>
                      <m:func>
                        <m:func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  <m:r>
                        <a:rPr lang="en-US" sz="2400" i="1">
                          <a:latin typeface="Cambria Math" panose="02040503050406030204" pitchFamily="18" charset="0"/>
                        </a:rPr>
                        <m:t>∝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buy</m:t>
                              </m:r>
                            </m:sup>
                          </m:sSub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nary>
                      <m:r>
                        <a:rPr lang="en-US" sz="2400" i="1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sell</m:t>
                              </m:r>
                            </m:sup>
                          </m:sSub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nary>
                      <m:r>
                        <a:rPr lang="en-US" sz="2400" i="1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9AB38EC-3B85-462C-BDDE-02E5587133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527" y="1668704"/>
                <a:ext cx="11277600" cy="4112601"/>
              </a:xfrm>
              <a:prstGeom prst="rect">
                <a:avLst/>
              </a:prstGeom>
              <a:blipFill>
                <a:blip r:embed="rId2"/>
                <a:stretch>
                  <a:fillRect l="-811" t="-11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65D03F8D-F85B-4D7D-90FC-F2346F6161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95743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36782" y="602166"/>
            <a:ext cx="10298130" cy="693638"/>
          </a:xfrm>
        </p:spPr>
        <p:txBody>
          <a:bodyPr>
            <a:noAutofit/>
          </a:bodyPr>
          <a:lstStyle/>
          <a:p>
            <a:r>
              <a:rPr lang="en-US" sz="4400" b="1" dirty="0">
                <a:effectLst/>
                <a:ea typeface="DengXian" panose="02010600030101010101" pitchFamily="2" charset="-122"/>
              </a:rPr>
              <a:t>Short and Long Time Limits</a:t>
            </a:r>
            <a:endParaRPr lang="en-US" sz="4400" b="1" baseline="30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FEB5B-16A8-4DEE-BB2E-0D48B630DA04}" type="slidenum">
              <a:rPr lang="en-US" sz="1400" smtClean="0">
                <a:solidFill>
                  <a:schemeClr val="tx1"/>
                </a:solidFill>
              </a:rPr>
              <a:t>63</a:t>
            </a:fld>
            <a:endParaRPr lang="en-US" sz="14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9AB38EC-3B85-462C-BDDE-02E558713328}"/>
                  </a:ext>
                </a:extLst>
              </p:cNvPr>
              <p:cNvSpPr txBox="1"/>
              <p:nvPr/>
            </p:nvSpPr>
            <p:spPr>
              <a:xfrm>
                <a:off x="554789" y="1559036"/>
                <a:ext cx="7055976" cy="45848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400" dirty="0">
                    <a:effectLst/>
                    <a:ea typeface="DengXian" panose="02010600030101010101" pitchFamily="2" charset="-122"/>
                    <a:cs typeface="Times New Roman" panose="02020603050405020304" pitchFamily="18" charset="0"/>
                  </a:rPr>
                  <a:t>In the limit of very </a:t>
                </a:r>
                <a:r>
                  <a:rPr lang="en-US" sz="2400" dirty="0">
                    <a:solidFill>
                      <a:srgbClr val="FF0000"/>
                    </a:solidFill>
                    <a:effectLst/>
                    <a:ea typeface="DengXian" panose="02010600030101010101" pitchFamily="2" charset="-122"/>
                    <a:cs typeface="Times New Roman" panose="02020603050405020304" pitchFamily="18" charset="0"/>
                  </a:rPr>
                  <a:t>small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Δ</m:t>
                    </m:r>
                    <m:r>
                      <a:rPr lang="en-US" sz="2400" i="1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𝑡</m:t>
                    </m:r>
                  </m:oMath>
                </a14:m>
                <a:r>
                  <a:rPr lang="en-US" sz="2400" dirty="0">
                    <a:effectLst/>
                    <a:ea typeface="DengXian" panose="02010600030101010101" pitchFamily="2" charset="-122"/>
                    <a:cs typeface="Times New Roman" panose="02020603050405020304" pitchFamily="18" charset="0"/>
                  </a:rPr>
                  <a:t>, only one cluster of traders can trade during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Δ</m:t>
                    </m:r>
                    <m:r>
                      <a:rPr lang="en-US" sz="2400" i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US" sz="2400" i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.</m:t>
                    </m:r>
                  </m:oMath>
                </a14:m>
                <a:r>
                  <a:rPr lang="en-US" sz="2400" dirty="0">
                    <a:effectLst/>
                    <a:ea typeface="DengXian" panose="02010600030101010101" pitchFamily="2" charset="-122"/>
                    <a:cs typeface="Times New Roman" panose="02020603050405020304" pitchFamily="18" charset="0"/>
                  </a:rPr>
                  <a:t> Then the return distribution follows the cluster size distribution. Therefore, it is a </a:t>
                </a:r>
                <a:r>
                  <a:rPr lang="en-US" sz="2400" dirty="0">
                    <a:solidFill>
                      <a:srgbClr val="FF0000"/>
                    </a:solidFill>
                    <a:effectLst/>
                    <a:ea typeface="DengXian" panose="02010600030101010101" pitchFamily="2" charset="-122"/>
                    <a:cs typeface="Times New Roman" panose="02020603050405020304" pitchFamily="18" charset="0"/>
                  </a:rPr>
                  <a:t>power-law distribution</a:t>
                </a:r>
                <a:r>
                  <a:rPr lang="en-US" sz="2400" dirty="0">
                    <a:effectLst/>
                    <a:ea typeface="DengXian" panose="02010600030101010101" pitchFamily="2" charset="-122"/>
                    <a:cs typeface="Times New Roman" panose="02020603050405020304" pitchFamily="18" charset="0"/>
                  </a:rPr>
                  <a:t>. At </a:t>
                </a:r>
                <a14:m>
                  <m:oMath xmlns:m="http://schemas.openxmlformats.org/officeDocument/2006/math">
                    <m:r>
                      <a:rPr lang="en-US" sz="2400" i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𝑝</m:t>
                    </m:r>
                    <m:r>
                      <a:rPr lang="en-US" sz="2400" i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𝑐</m:t>
                        </m:r>
                      </m:sub>
                    </m:sSub>
                    <m:r>
                      <a:rPr lang="en-US" sz="2400" i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,</m:t>
                    </m:r>
                  </m:oMath>
                </a14:m>
                <a:r>
                  <a:rPr lang="en-US" sz="2400" dirty="0">
                    <a:effectLst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</a:p>
              <a:p>
                <a:pPr marL="0" marR="0" algn="ctr">
                  <a:lnSpc>
                    <a:spcPct val="107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400" dirty="0">
                    <a:effectLst/>
                    <a:ea typeface="DengXian" panose="02010600030101010101" pitchFamily="2" charset="-122"/>
                    <a:cs typeface="Times New Roman" panose="02020603050405020304" pitchFamily="18" charset="0"/>
                  </a:rPr>
                  <a:t>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𝑠</m:t>
                        </m:r>
                      </m:sub>
                    </m:sSub>
                    <m:r>
                      <a:rPr lang="en-US" sz="2400" i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∝</m:t>
                    </m:r>
                    <m:f>
                      <m:fPr>
                        <m:ctrlPr>
                          <a:rPr lang="en-US" sz="24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sz="2400" i="1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sz="2400" i="1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𝜏</m:t>
                            </m:r>
                          </m:sup>
                        </m:sSup>
                      </m:den>
                    </m:f>
                    <m:r>
                      <a:rPr lang="en-US" sz="2400" i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      2&lt;</m:t>
                    </m:r>
                    <m:r>
                      <a:rPr lang="en-US" sz="2400" i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𝜏</m:t>
                    </m:r>
                    <m:r>
                      <a:rPr lang="en-US" sz="2400" i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&lt;2.5.</m:t>
                    </m:r>
                  </m:oMath>
                </a14:m>
                <a:endParaRPr lang="en-US" sz="2400" dirty="0">
                  <a:effectLst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pPr marL="0" marR="0" algn="ctr">
                  <a:lnSpc>
                    <a:spcPct val="107000"/>
                  </a:lnSpc>
                  <a:spcBef>
                    <a:spcPts val="0"/>
                  </a:spcBef>
                  <a:spcAft>
                    <a:spcPts val="0"/>
                  </a:spcAft>
                </a:pPr>
                <a:endParaRPr lang="en-US" sz="2400" dirty="0">
                  <a:effectLst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400" dirty="0">
                    <a:effectLst/>
                    <a:ea typeface="DengXian" panose="02010600030101010101" pitchFamily="2" charset="-122"/>
                    <a:cs typeface="Times New Roman" panose="02020603050405020304" pitchFamily="18" charset="0"/>
                  </a:rPr>
                  <a:t>For </a:t>
                </a:r>
                <a:r>
                  <a:rPr lang="en-US" sz="2400" dirty="0">
                    <a:solidFill>
                      <a:srgbClr val="FF0000"/>
                    </a:solidFill>
                    <a:effectLst/>
                    <a:ea typeface="DengXian" panose="02010600030101010101" pitchFamily="2" charset="-122"/>
                    <a:cs typeface="Times New Roman" panose="02020603050405020304" pitchFamily="18" charset="0"/>
                  </a:rPr>
                  <a:t>large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Δ</m:t>
                    </m:r>
                    <m:r>
                      <a:rPr lang="en-US" sz="2400" i="1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US" sz="2400" i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,</m:t>
                    </m:r>
                  </m:oMath>
                </a14:m>
                <a:r>
                  <a:rPr lang="en-US" sz="2400" dirty="0">
                    <a:effectLst/>
                    <a:ea typeface="DengXian" panose="02010600030101010101" pitchFamily="2" charset="-122"/>
                    <a:cs typeface="Times New Roman" panose="02020603050405020304" pitchFamily="18" charset="0"/>
                  </a:rPr>
                  <a:t> all traders can trade during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Δ</m:t>
                    </m:r>
                    <m:r>
                      <a:rPr lang="en-US" sz="2400" i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US" sz="2400" i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.</m:t>
                    </m:r>
                  </m:oMath>
                </a14:m>
                <a:r>
                  <a:rPr lang="en-US" sz="2400" dirty="0">
                    <a:effectLst/>
                    <a:ea typeface="DengXian" panose="02010600030101010101" pitchFamily="2" charset="-122"/>
                    <a:cs typeface="Times New Roman" panose="02020603050405020304" pitchFamily="18" charset="0"/>
                  </a:rPr>
                  <a:t> The return distribution is closer to </a:t>
                </a:r>
                <a:r>
                  <a:rPr lang="en-US" sz="2400" dirty="0">
                    <a:solidFill>
                      <a:srgbClr val="FF0000"/>
                    </a:solidFill>
                    <a:effectLst/>
                    <a:ea typeface="DengXian" panose="02010600030101010101" pitchFamily="2" charset="-122"/>
                    <a:cs typeface="Times New Roman" panose="02020603050405020304" pitchFamily="18" charset="0"/>
                  </a:rPr>
                  <a:t>Gaussian distribution</a:t>
                </a:r>
                <a:r>
                  <a:rPr lang="en-US" sz="2400" dirty="0">
                    <a:effectLst/>
                    <a:ea typeface="DengXian" panose="02010600030101010101" pitchFamily="2" charset="-122"/>
                    <a:cs typeface="Times New Roman" panose="02020603050405020304" pitchFamily="18" charset="0"/>
                  </a:rPr>
                  <a:t>.</a:t>
                </a:r>
              </a:p>
              <a:p>
                <a:pPr>
                  <a:lnSpc>
                    <a:spcPct val="107000"/>
                  </a:lnSpc>
                </a:pPr>
                <a:r>
                  <a:rPr lang="en-US" sz="2400" dirty="0">
                    <a:effectLst/>
                    <a:ea typeface="DengXian" panose="02010600030101010101" pitchFamily="2" charset="-122"/>
                    <a:cs typeface="Times New Roman" panose="02020603050405020304" pitchFamily="18" charset="0"/>
                  </a:rPr>
                  <a:t>The crossover from power-law distribution to Gaussian behavior with the variation of time interval is also observed in </a:t>
                </a:r>
                <a:r>
                  <a:rPr lang="en-US" sz="2400" dirty="0">
                    <a:solidFill>
                      <a:srgbClr val="FF0000"/>
                    </a:solidFill>
                    <a:effectLst/>
                    <a:ea typeface="DengXian" panose="02010600030101010101" pitchFamily="2" charset="-122"/>
                    <a:cs typeface="Times New Roman" panose="02020603050405020304" pitchFamily="18" charset="0"/>
                  </a:rPr>
                  <a:t>reality</a:t>
                </a:r>
                <a:r>
                  <a:rPr lang="en-US" sz="2400" dirty="0">
                    <a:effectLst/>
                    <a:ea typeface="DengXian" panose="02010600030101010101" pitchFamily="2" charset="-122"/>
                    <a:cs typeface="Times New Roman" panose="020206030504050203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9AB38EC-3B85-462C-BDDE-02E5587133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789" y="1559036"/>
                <a:ext cx="7055976" cy="4584845"/>
              </a:xfrm>
              <a:prstGeom prst="rect">
                <a:avLst/>
              </a:prstGeom>
              <a:blipFill>
                <a:blip r:embed="rId2"/>
                <a:stretch>
                  <a:fillRect l="-1296" t="-931" r="-1037" b="-23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65D03F8D-F85B-4D7D-90FC-F2346F6161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9C805A-4416-42BF-8E03-A487474E98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9006" y="2385696"/>
            <a:ext cx="4519290" cy="2880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2629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Rectangle 3">
            <a:extLst>
              <a:ext uri="{FF2B5EF4-FFF2-40B4-BE49-F238E27FC236}">
                <a16:creationId xmlns:a16="http://schemas.microsoft.com/office/drawing/2014/main" id="{1D66CBF1-B299-442E-94E7-CAC038628AC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24000" y="225425"/>
            <a:ext cx="9144000" cy="1371600"/>
          </a:xfrm>
        </p:spPr>
        <p:txBody>
          <a:bodyPr/>
          <a:lstStyle/>
          <a:p>
            <a:pPr algn="ctr" eaLnBrk="1" hangingPunct="1"/>
            <a:r>
              <a:rPr lang="en-US" altLang="zh-TW" b="1" dirty="0">
                <a:ea typeface="新細明體" panose="02020500000000000000" pitchFamily="18" charset="-120"/>
              </a:rPr>
              <a:t>Strategies and Maximum Positions</a:t>
            </a:r>
            <a:endParaRPr lang="en-US" altLang="en-US" b="1" dirty="0"/>
          </a:p>
        </p:txBody>
      </p:sp>
      <p:pic>
        <p:nvPicPr>
          <p:cNvPr id="10244" name="Picture 14" descr="MaxPos2">
            <a:extLst>
              <a:ext uri="{FF2B5EF4-FFF2-40B4-BE49-F238E27FC236}">
                <a16:creationId xmlns:a16="http://schemas.microsoft.com/office/drawing/2014/main" id="{F1C5D96F-8B50-4A89-BEDE-6CADD921A538}"/>
              </a:ext>
            </a:extLst>
          </p:cNvPr>
          <p:cNvPicPr>
            <a:picLocks noGrp="1" noChangeAspect="1" noChangeArrowheads="1"/>
          </p:cNvPicPr>
          <p:nvPr>
            <p:ph sz="quarter" idx="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1" b="11906"/>
          <a:stretch>
            <a:fillRect/>
          </a:stretch>
        </p:blipFill>
        <p:spPr>
          <a:xfrm>
            <a:off x="1703388" y="4041776"/>
            <a:ext cx="7632700" cy="2735263"/>
          </a:xfrm>
        </p:spPr>
      </p:pic>
      <p:grpSp>
        <p:nvGrpSpPr>
          <p:cNvPr id="10245" name="Group 13">
            <a:extLst>
              <a:ext uri="{FF2B5EF4-FFF2-40B4-BE49-F238E27FC236}">
                <a16:creationId xmlns:a16="http://schemas.microsoft.com/office/drawing/2014/main" id="{EAF4CAC0-ED12-4648-8FF8-F8319ACD9B3C}"/>
              </a:ext>
            </a:extLst>
          </p:cNvPr>
          <p:cNvGrpSpPr>
            <a:grpSpLocks/>
          </p:cNvGrpSpPr>
          <p:nvPr/>
        </p:nvGrpSpPr>
        <p:grpSpPr bwMode="auto">
          <a:xfrm>
            <a:off x="7456488" y="1341438"/>
            <a:ext cx="3211512" cy="3744912"/>
            <a:chOff x="3737" y="1253"/>
            <a:chExt cx="2023" cy="2359"/>
          </a:xfrm>
        </p:grpSpPr>
        <p:pic>
          <p:nvPicPr>
            <p:cNvPr id="10247" name="Picture 5" descr="Strategy">
              <a:extLst>
                <a:ext uri="{FF2B5EF4-FFF2-40B4-BE49-F238E27FC236}">
                  <a16:creationId xmlns:a16="http://schemas.microsoft.com/office/drawing/2014/main" id="{523CC7A2-1B6A-453F-8374-92701EEA1F2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37" y="1253"/>
              <a:ext cx="2023" cy="23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10248" name="Text Box 11">
              <a:extLst>
                <a:ext uri="{FF2B5EF4-FFF2-40B4-BE49-F238E27FC236}">
                  <a16:creationId xmlns:a16="http://schemas.microsoft.com/office/drawing/2014/main" id="{74B60F5C-D893-4220-9387-5F6912DC436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58" y="1343"/>
              <a:ext cx="862" cy="2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en-US" sz="2000" b="1"/>
                <a:t>Action</a:t>
              </a:r>
            </a:p>
          </p:txBody>
        </p:sp>
        <p:sp>
          <p:nvSpPr>
            <p:cNvPr id="10249" name="Text Box 12">
              <a:extLst>
                <a:ext uri="{FF2B5EF4-FFF2-40B4-BE49-F238E27FC236}">
                  <a16:creationId xmlns:a16="http://schemas.microsoft.com/office/drawing/2014/main" id="{1E381548-7051-4EF2-A290-9A4107628E3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33" y="1343"/>
              <a:ext cx="749" cy="2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en-US" sz="2000" b="1"/>
                <a:t>History</a:t>
              </a:r>
            </a:p>
          </p:txBody>
        </p:sp>
      </p:grpSp>
      <p:sp>
        <p:nvSpPr>
          <p:cNvPr id="10246" name="Rectangle 4">
            <a:extLst>
              <a:ext uri="{FF2B5EF4-FFF2-40B4-BE49-F238E27FC236}">
                <a16:creationId xmlns:a16="http://schemas.microsoft.com/office/drawing/2014/main" id="{EA464FE8-40A1-4225-AE09-6105A5EAF8E4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1884363" y="1484314"/>
            <a:ext cx="5580062" cy="2592387"/>
          </a:xfrm>
        </p:spPr>
        <p:txBody>
          <a:bodyPr/>
          <a:lstStyle/>
          <a:p>
            <a:pPr eaLnBrk="1" hangingPunct="1"/>
            <a:r>
              <a:rPr lang="en-US" altLang="zh-TW">
                <a:ea typeface="新細明體" panose="02020500000000000000" pitchFamily="18" charset="-120"/>
              </a:rPr>
              <a:t>A strategy prescribes an action given the previous price movement.</a:t>
            </a:r>
          </a:p>
          <a:p>
            <a:pPr eaLnBrk="1" hangingPunct="1"/>
            <a:r>
              <a:rPr lang="en-US" altLang="zh-TW">
                <a:ea typeface="新細明體" panose="02020500000000000000" pitchFamily="18" charset="-120"/>
              </a:rPr>
              <a:t>All strategies have at least one buy and sell decisions.</a:t>
            </a:r>
            <a:endParaRPr lang="en-US" alt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7162764-B85F-4F9C-A01B-F7E36565424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1522243-DDFA-4913-9169-8934CDDFB1E0}" type="slidenum">
              <a:rPr lang="en-US" altLang="en-US" smtClean="0">
                <a:solidFill>
                  <a:schemeClr val="tx1"/>
                </a:solidFill>
              </a:rPr>
              <a:pPr>
                <a:defRPr/>
              </a:pPr>
              <a:t>7</a:t>
            </a:fld>
            <a:endParaRPr lang="en-US" alt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>
    <p:blinds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62" name="Picture 2" descr="CoolClips_vc102289">
            <a:extLst>
              <a:ext uri="{FF2B5EF4-FFF2-40B4-BE49-F238E27FC236}">
                <a16:creationId xmlns:a16="http://schemas.microsoft.com/office/drawing/2014/main" id="{DD1844A2-A70F-4529-A3D4-FFA0C48222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5189" y="1412876"/>
            <a:ext cx="1404937" cy="982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64" name="Picture 4" descr="CoolClips_busi0995">
            <a:extLst>
              <a:ext uri="{FF2B5EF4-FFF2-40B4-BE49-F238E27FC236}">
                <a16:creationId xmlns:a16="http://schemas.microsoft.com/office/drawing/2014/main" id="{EC98B2A1-A825-4EB8-9055-B2F4F685FBA8}"/>
              </a:ext>
            </a:extLst>
          </p:cNvPr>
          <p:cNvPicPr>
            <a:picLocks noGrp="1" noChangeAspect="1" noChangeArrowheads="1"/>
          </p:cNvPicPr>
          <p:nvPr>
            <p:ph sz="quarter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688388" y="1339851"/>
            <a:ext cx="1435100" cy="1420813"/>
          </a:xfrm>
        </p:spPr>
      </p:pic>
      <p:sp>
        <p:nvSpPr>
          <p:cNvPr id="92168" name="Text Box 8">
            <a:extLst>
              <a:ext uri="{FF2B5EF4-FFF2-40B4-BE49-F238E27FC236}">
                <a16:creationId xmlns:a16="http://schemas.microsoft.com/office/drawing/2014/main" id="{B055107E-D41B-4B32-96C0-072600E3EA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92313" y="2312988"/>
            <a:ext cx="2087562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TW" sz="2800" dirty="0">
                <a:solidFill>
                  <a:srgbClr val="0000FF"/>
                </a:solidFill>
                <a:latin typeface="+mn-lt"/>
                <a:ea typeface="新細明體" panose="02020500000000000000" pitchFamily="18" charset="-120"/>
              </a:rPr>
              <a:t>Individual decisions</a:t>
            </a:r>
            <a:endParaRPr lang="en-US" altLang="en-US" sz="2800" dirty="0">
              <a:solidFill>
                <a:srgbClr val="0000FF"/>
              </a:solidFill>
              <a:latin typeface="+mn-lt"/>
            </a:endParaRPr>
          </a:p>
        </p:txBody>
      </p:sp>
      <p:sp>
        <p:nvSpPr>
          <p:cNvPr id="92171" name="Text Box 11">
            <a:extLst>
              <a:ext uri="{FF2B5EF4-FFF2-40B4-BE49-F238E27FC236}">
                <a16:creationId xmlns:a16="http://schemas.microsoft.com/office/drawing/2014/main" id="{EA57738A-2C13-4445-AE38-72D2B7A5A4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59714" y="2347913"/>
            <a:ext cx="1605183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800">
                <a:solidFill>
                  <a:srgbClr val="0000FF"/>
                </a:solidFill>
                <a:latin typeface="+mn-lt"/>
                <a:ea typeface="新細明體" panose="02020500000000000000" pitchFamily="18" charset="-120"/>
              </a:rPr>
              <a:t>Price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800">
                <a:solidFill>
                  <a:srgbClr val="0000FF"/>
                </a:solidFill>
                <a:latin typeface="+mn-lt"/>
                <a:ea typeface="新細明體" panose="02020500000000000000" pitchFamily="18" charset="-120"/>
              </a:rPr>
              <a:t>changes!!</a:t>
            </a:r>
            <a:endParaRPr lang="en-US" altLang="en-US" sz="2800">
              <a:solidFill>
                <a:srgbClr val="0000FF"/>
              </a:solidFill>
              <a:latin typeface="+mn-lt"/>
            </a:endParaRPr>
          </a:p>
        </p:txBody>
      </p:sp>
      <p:pic>
        <p:nvPicPr>
          <p:cNvPr id="92174" name="Picture 14" descr="CoolClips_vc005387">
            <a:extLst>
              <a:ext uri="{FF2B5EF4-FFF2-40B4-BE49-F238E27FC236}">
                <a16:creationId xmlns:a16="http://schemas.microsoft.com/office/drawing/2014/main" id="{266405DD-35E7-49CB-965E-667F1DA05B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5888" y="1304926"/>
            <a:ext cx="1439862" cy="1166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175" name="AutoShape 15">
            <a:extLst>
              <a:ext uri="{FF2B5EF4-FFF2-40B4-BE49-F238E27FC236}">
                <a16:creationId xmlns:a16="http://schemas.microsoft.com/office/drawing/2014/main" id="{ADA8AC47-61A6-4EC9-B777-CD861960A6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48076" y="1592264"/>
            <a:ext cx="1476375" cy="720725"/>
          </a:xfrm>
          <a:prstGeom prst="rightArrow">
            <a:avLst>
              <a:gd name="adj1" fmla="val 49778"/>
              <a:gd name="adj2" fmla="val 46697"/>
            </a:avLst>
          </a:prstGeom>
          <a:solidFill>
            <a:srgbClr val="FFFF99">
              <a:alpha val="59999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/>
          </a:p>
        </p:txBody>
      </p:sp>
      <p:sp>
        <p:nvSpPr>
          <p:cNvPr id="11274" name="Rectangle 17">
            <a:extLst>
              <a:ext uri="{FF2B5EF4-FFF2-40B4-BE49-F238E27FC236}">
                <a16:creationId xmlns:a16="http://schemas.microsoft.com/office/drawing/2014/main" id="{273FEC35-08D2-464E-9ACB-8BD956D63F9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81200" y="149225"/>
            <a:ext cx="8229600" cy="1371600"/>
          </a:xfrm>
          <a:noFill/>
        </p:spPr>
        <p:txBody>
          <a:bodyPr/>
          <a:lstStyle/>
          <a:p>
            <a:pPr algn="ctr" eaLnBrk="1" hangingPunct="1"/>
            <a:r>
              <a:rPr lang="en-US" altLang="zh-TW">
                <a:ea typeface="新細明體" panose="02020500000000000000" pitchFamily="18" charset="-120"/>
              </a:rPr>
              <a:t>Market Modeling: Payoffs</a:t>
            </a:r>
            <a:endParaRPr lang="en-US" altLang="en-US"/>
          </a:p>
        </p:txBody>
      </p:sp>
      <p:sp>
        <p:nvSpPr>
          <p:cNvPr id="92178" name="Rectangle 18">
            <a:extLst>
              <a:ext uri="{FF2B5EF4-FFF2-40B4-BE49-F238E27FC236}">
                <a16:creationId xmlns:a16="http://schemas.microsoft.com/office/drawing/2014/main" id="{CDA561B3-04F7-4BE9-BA04-4AE7361FBCA8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1668463" y="3352800"/>
            <a:ext cx="8820150" cy="1900007"/>
          </a:xfrm>
          <a:noFill/>
        </p:spPr>
        <p:txBody>
          <a:bodyPr>
            <a:sp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altLang="en-US">
                <a:solidFill>
                  <a:srgbClr val="FF0000"/>
                </a:solidFill>
              </a:rPr>
              <a:t>Price rises/falls</a:t>
            </a:r>
            <a:r>
              <a:rPr lang="en-US" altLang="en-US"/>
              <a:t> when the sellers/buyers are the minority.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>
                <a:solidFill>
                  <a:srgbClr val="FF0000"/>
                </a:solidFill>
              </a:rPr>
              <a:t>Payoffs are updated</a:t>
            </a:r>
            <a:r>
              <a:rPr lang="en-US" altLang="en-US"/>
              <a:t> according to price changes.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TW">
                <a:ea typeface="新細明體" panose="02020500000000000000" pitchFamily="18" charset="-120"/>
              </a:rPr>
              <a:t>In MG, the payoff of a strategy changes by </a:t>
            </a:r>
            <a:r>
              <a:rPr lang="en-US" altLang="zh-TW">
                <a:solidFill>
                  <a:srgbClr val="FF0000"/>
                </a:solidFill>
                <a:ea typeface="新細明體" panose="02020500000000000000" pitchFamily="18" charset="-120"/>
                <a:sym typeface="Symbol" panose="05050102010706020507" pitchFamily="18" charset="2"/>
              </a:rPr>
              <a:t>(price change)</a:t>
            </a:r>
            <a:r>
              <a:rPr lang="en-US" altLang="zh-TW">
                <a:ea typeface="新細明體" panose="02020500000000000000" pitchFamily="18" charset="-120"/>
                <a:sym typeface="Symbol" panose="05050102010706020507" pitchFamily="18" charset="2"/>
              </a:rPr>
              <a:t> for sell/buy decisions (neutral to hold decisions).</a:t>
            </a:r>
            <a:endParaRPr lang="en-US" altLang="en-US"/>
          </a:p>
        </p:txBody>
      </p:sp>
      <p:sp>
        <p:nvSpPr>
          <p:cNvPr id="92181" name="AutoShape 21">
            <a:extLst>
              <a:ext uri="{FF2B5EF4-FFF2-40B4-BE49-F238E27FC236}">
                <a16:creationId xmlns:a16="http://schemas.microsoft.com/office/drawing/2014/main" id="{509F33D1-A9D0-48C9-9116-BF77D6AC350A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3683000" y="2527300"/>
            <a:ext cx="4249738" cy="649288"/>
          </a:xfrm>
          <a:prstGeom prst="rightArrow">
            <a:avLst>
              <a:gd name="adj1" fmla="val 57463"/>
              <a:gd name="adj2" fmla="val 52089"/>
            </a:avLst>
          </a:prstGeom>
          <a:solidFill>
            <a:srgbClr val="FFFF99">
              <a:alpha val="59999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/>
          </a:p>
        </p:txBody>
      </p:sp>
      <p:sp>
        <p:nvSpPr>
          <p:cNvPr id="92182" name="AutoShape 22">
            <a:extLst>
              <a:ext uri="{FF2B5EF4-FFF2-40B4-BE49-F238E27FC236}">
                <a16:creationId xmlns:a16="http://schemas.microsoft.com/office/drawing/2014/main" id="{83CC0ACE-585B-4778-909D-647C98B832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24676" y="1592264"/>
            <a:ext cx="1476375" cy="720725"/>
          </a:xfrm>
          <a:prstGeom prst="rightArrow">
            <a:avLst>
              <a:gd name="adj1" fmla="val 49778"/>
              <a:gd name="adj2" fmla="val 46697"/>
            </a:avLst>
          </a:prstGeom>
          <a:solidFill>
            <a:srgbClr val="FFFF99">
              <a:alpha val="59999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/>
          </a:p>
        </p:txBody>
      </p:sp>
      <p:sp>
        <p:nvSpPr>
          <p:cNvPr id="92176" name="Text Box 16">
            <a:extLst>
              <a:ext uri="{FF2B5EF4-FFF2-40B4-BE49-F238E27FC236}">
                <a16:creationId xmlns:a16="http://schemas.microsoft.com/office/drawing/2014/main" id="{4063CDCD-AE13-49D4-949B-88443EF6A9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79989" y="2420938"/>
            <a:ext cx="2052637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800" dirty="0">
                <a:solidFill>
                  <a:srgbClr val="0000FF"/>
                </a:solidFill>
                <a:latin typeface="+mn-lt"/>
                <a:ea typeface="新細明體" panose="02020500000000000000" pitchFamily="18" charset="-120"/>
              </a:rPr>
              <a:t>Collective actions </a:t>
            </a:r>
            <a:endParaRPr lang="en-US" altLang="en-US" sz="2800" dirty="0">
              <a:solidFill>
                <a:srgbClr val="0000FF"/>
              </a:solidFill>
              <a:latin typeface="+mn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3CC73C3-9DA9-4331-A530-BC3BB042654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1522243-DDFA-4913-9169-8934CDDFB1E0}" type="slidenum">
              <a:rPr lang="en-US" altLang="en-US" smtClean="0">
                <a:solidFill>
                  <a:schemeClr val="tx1"/>
                </a:solidFill>
              </a:rPr>
              <a:pPr>
                <a:defRPr/>
              </a:pPr>
              <a:t>8</a:t>
            </a:fld>
            <a:endParaRPr lang="en-US" alt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2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92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92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92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92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92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92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92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92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921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921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921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921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921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921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168" grpId="0"/>
      <p:bldP spid="92171" grpId="0"/>
      <p:bldP spid="92178" grpId="0" uiExpand="1" build="p"/>
      <p:bldP spid="9217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211" name="Picture 3" descr="CoolClips_vc061459">
            <a:extLst>
              <a:ext uri="{FF2B5EF4-FFF2-40B4-BE49-F238E27FC236}">
                <a16:creationId xmlns:a16="http://schemas.microsoft.com/office/drawing/2014/main" id="{008F06FF-8DA6-498D-B42B-AF3DDA6120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751" y="166689"/>
            <a:ext cx="1439863" cy="1354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92" name="Rectangle 5">
            <a:extLst>
              <a:ext uri="{FF2B5EF4-FFF2-40B4-BE49-F238E27FC236}">
                <a16:creationId xmlns:a16="http://schemas.microsoft.com/office/drawing/2014/main" id="{2CB1FA76-97C1-4A11-8394-C0915CA5396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81200" y="149225"/>
            <a:ext cx="8229600" cy="1371600"/>
          </a:xfrm>
          <a:noFill/>
        </p:spPr>
        <p:txBody>
          <a:bodyPr/>
          <a:lstStyle/>
          <a:p>
            <a:pPr algn="ctr" eaLnBrk="1" hangingPunct="1"/>
            <a:r>
              <a:rPr lang="en-US" altLang="zh-TW" b="1" dirty="0">
                <a:ea typeface="新細明體" panose="02020500000000000000" pitchFamily="18" charset="-120"/>
              </a:rPr>
              <a:t>Wealth-based Payoff </a:t>
            </a:r>
            <a:endParaRPr lang="en-US" altLang="en-US" b="1" dirty="0"/>
          </a:p>
        </p:txBody>
      </p:sp>
      <p:sp>
        <p:nvSpPr>
          <p:cNvPr id="94214" name="Rectangle 6">
            <a:extLst>
              <a:ext uri="{FF2B5EF4-FFF2-40B4-BE49-F238E27FC236}">
                <a16:creationId xmlns:a16="http://schemas.microsoft.com/office/drawing/2014/main" id="{7A03044A-477E-47A5-B1CE-DB9B8D695722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1703389" y="1268414"/>
            <a:ext cx="8785225" cy="3873881"/>
          </a:xfrm>
          <a:noFill/>
        </p:spPr>
        <p:txBody>
          <a:bodyPr>
            <a:spAutoFit/>
          </a:bodyPr>
          <a:lstStyle/>
          <a:p>
            <a:pPr eaLnBrk="1" hangingPunct="1"/>
            <a:r>
              <a:rPr lang="en-US" altLang="zh-TW" dirty="0">
                <a:ea typeface="新細明體" panose="02020500000000000000" pitchFamily="18" charset="-120"/>
              </a:rPr>
              <a:t>The payoff of MG is </a:t>
            </a:r>
            <a:r>
              <a:rPr lang="en-US" altLang="zh-TW" dirty="0">
                <a:solidFill>
                  <a:srgbClr val="FF0000"/>
                </a:solidFill>
                <a:ea typeface="新細明體" panose="02020500000000000000" pitchFamily="18" charset="-120"/>
              </a:rPr>
              <a:t>myopic</a:t>
            </a:r>
            <a:r>
              <a:rPr lang="en-US" altLang="zh-TW" dirty="0">
                <a:ea typeface="新細明體" panose="02020500000000000000" pitchFamily="18" charset="-120"/>
              </a:rPr>
              <a:t>:</a:t>
            </a:r>
          </a:p>
          <a:p>
            <a:pPr lvl="1" eaLnBrk="1" hangingPunct="1"/>
            <a:r>
              <a:rPr lang="en-US" altLang="zh-TW" dirty="0">
                <a:ea typeface="新細明體" panose="02020500000000000000" pitchFamily="18" charset="-120"/>
              </a:rPr>
              <a:t>only considers one-step effects</a:t>
            </a:r>
          </a:p>
          <a:p>
            <a:pPr lvl="1" eaLnBrk="1" hangingPunct="1"/>
            <a:r>
              <a:rPr lang="en-US" altLang="zh-TW" dirty="0">
                <a:ea typeface="新細明體" panose="02020500000000000000" pitchFamily="18" charset="-120"/>
              </a:rPr>
              <a:t>neglects historical effects of previous decisions</a:t>
            </a:r>
          </a:p>
          <a:p>
            <a:pPr eaLnBrk="1" hangingPunct="1"/>
            <a:r>
              <a:rPr lang="en-US" altLang="zh-TW" dirty="0">
                <a:ea typeface="新細明體" panose="02020500000000000000" pitchFamily="18" charset="-120"/>
              </a:rPr>
              <a:t>For example, it is </a:t>
            </a:r>
            <a:r>
              <a:rPr lang="en-US" altLang="zh-TW" dirty="0">
                <a:solidFill>
                  <a:srgbClr val="FF0000"/>
                </a:solidFill>
                <a:ea typeface="新細明體" panose="02020500000000000000" pitchFamily="18" charset="-120"/>
              </a:rPr>
              <a:t>neutral to hold decisions</a:t>
            </a:r>
            <a:r>
              <a:rPr lang="en-US" altLang="zh-TW" dirty="0">
                <a:ea typeface="新細明體" panose="02020500000000000000" pitchFamily="18" charset="-120"/>
              </a:rPr>
              <a:t>:</a:t>
            </a:r>
          </a:p>
          <a:p>
            <a:pPr lvl="1" eaLnBrk="1" hangingPunct="1"/>
            <a:r>
              <a:rPr lang="en-US" altLang="zh-TW" dirty="0">
                <a:ea typeface="新細明體" panose="02020500000000000000" pitchFamily="18" charset="-120"/>
              </a:rPr>
              <a:t>Holding a long position when price rises is good.</a:t>
            </a:r>
          </a:p>
          <a:p>
            <a:pPr lvl="1" eaLnBrk="1" hangingPunct="1"/>
            <a:r>
              <a:rPr lang="en-US" altLang="zh-TW" dirty="0">
                <a:ea typeface="新細明體" panose="02020500000000000000" pitchFamily="18" charset="-120"/>
              </a:rPr>
              <a:t>Holding a short position when price falls is good.</a:t>
            </a:r>
          </a:p>
          <a:p>
            <a:pPr eaLnBrk="1" hangingPunct="1"/>
            <a:r>
              <a:rPr lang="en-US" altLang="zh-TW" dirty="0">
                <a:ea typeface="新細明體" panose="02020500000000000000" pitchFamily="18" charset="-120"/>
              </a:rPr>
              <a:t>Proposed </a:t>
            </a:r>
            <a:r>
              <a:rPr lang="en-US" altLang="zh-TW" dirty="0">
                <a:solidFill>
                  <a:srgbClr val="FF0000"/>
                </a:solidFill>
                <a:ea typeface="新細明體" panose="02020500000000000000" pitchFamily="18" charset="-120"/>
              </a:rPr>
              <a:t>wealth-based payoff scheme</a:t>
            </a:r>
            <a:r>
              <a:rPr lang="en-US" altLang="zh-TW" dirty="0">
                <a:ea typeface="新細明體" panose="02020500000000000000" pitchFamily="18" charset="-120"/>
              </a:rPr>
              <a:t>: the payoff of a strategy = total wealth (cash + stock) it brings were its decisions followed in the market history.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2AF6880-9932-4A6A-87BA-3659A09CA04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1522243-DDFA-4913-9169-8934CDDFB1E0}" type="slidenum">
              <a:rPr lang="en-US" altLang="en-US" smtClean="0">
                <a:solidFill>
                  <a:schemeClr val="tx1"/>
                </a:solidFill>
              </a:rPr>
              <a:pPr>
                <a:defRPr/>
              </a:pPr>
              <a:t>9</a:t>
            </a:fld>
            <a:endParaRPr lang="en-US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4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42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42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42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42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42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42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42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42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942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42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942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942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942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942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214" grpId="0" build="p" bldLvl="2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8412</TotalTime>
  <Words>3496</Words>
  <Application>Microsoft Office PowerPoint</Application>
  <PresentationFormat>Widescreen</PresentationFormat>
  <Paragraphs>603</Paragraphs>
  <Slides>63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71" baseType="lpstr">
      <vt:lpstr>Arial</vt:lpstr>
      <vt:lpstr>Calibri</vt:lpstr>
      <vt:lpstr>Calibri Light</vt:lpstr>
      <vt:lpstr>Cambria Math</vt:lpstr>
      <vt:lpstr>Times New Roman</vt:lpstr>
      <vt:lpstr>Wingdings</vt:lpstr>
      <vt:lpstr>Office Theme</vt:lpstr>
      <vt:lpstr>方程式</vt:lpstr>
      <vt:lpstr>MSDM 5003 Week 12 23 November 2023 Beyond the Basic Games</vt:lpstr>
      <vt:lpstr>1. The Wealth Game</vt:lpstr>
      <vt:lpstr>Group Outing, 1 January 2007</vt:lpstr>
      <vt:lpstr>Introduction</vt:lpstr>
      <vt:lpstr>Participation Incentives</vt:lpstr>
      <vt:lpstr>Market Modeling: Agents </vt:lpstr>
      <vt:lpstr>Strategies and Maximum Positions</vt:lpstr>
      <vt:lpstr>Market Modeling: Payoffs</vt:lpstr>
      <vt:lpstr>Wealth-based Payoff </vt:lpstr>
      <vt:lpstr>Price Sensitivity</vt:lpstr>
      <vt:lpstr>Market Impact</vt:lpstr>
      <vt:lpstr>PowerPoint Presentation</vt:lpstr>
      <vt:lpstr>PowerPoint Presentation</vt:lpstr>
      <vt:lpstr>PowerPoint Presentation</vt:lpstr>
      <vt:lpstr>Results</vt:lpstr>
      <vt:lpstr>PowerPoint Presentation</vt:lpstr>
      <vt:lpstr>Arbitrageurs’ Phase</vt:lpstr>
      <vt:lpstr>Trendsetters’ Phase</vt:lpstr>
      <vt:lpstr>Trendsetter state</vt:lpstr>
      <vt:lpstr>Irregular Phase</vt:lpstr>
      <vt:lpstr>Which Part of the Phase Diagram Resembles Real Markets Most?</vt:lpstr>
      <vt:lpstr>2. Testing with Hang Seng Index</vt:lpstr>
      <vt:lpstr>Comparison</vt:lpstr>
      <vt:lpstr>Tests with Fixed Maximum Position</vt:lpstr>
      <vt:lpstr>An Interesting Twist</vt:lpstr>
      <vt:lpstr>Tests with Wealth-Based Max. Pos.</vt:lpstr>
      <vt:lpstr>Results (HSI from 1987 – 2007)</vt:lpstr>
      <vt:lpstr>Comparison with other models: % of gaining agents</vt:lpstr>
      <vt:lpstr>Comparison</vt:lpstr>
      <vt:lpstr>Trendy Period (2003-2007)</vt:lpstr>
      <vt:lpstr>Trendy Period: Wealth Distribution</vt:lpstr>
      <vt:lpstr>Trendy Period: Comparison</vt:lpstr>
      <vt:lpstr>Rugged Period (1996-2001)</vt:lpstr>
      <vt:lpstr>Rugged Period: Wealth Distribution</vt:lpstr>
      <vt:lpstr>Rugged Period: Comparison</vt:lpstr>
      <vt:lpstr>Overall Assessment</vt:lpstr>
      <vt:lpstr>3. Evolutionary Minority Games1</vt:lpstr>
      <vt:lpstr>Comparison</vt:lpstr>
      <vt:lpstr>4. Adaptive Minority Games2</vt:lpstr>
      <vt:lpstr>Fluctuations Disappear! </vt:lpstr>
      <vt:lpstr>More Experiments</vt:lpstr>
      <vt:lpstr>Strategy Pool Experiments</vt:lpstr>
      <vt:lpstr>Results</vt:lpstr>
      <vt:lpstr>5. The Kolkata Paise Restaurant Problem3</vt:lpstr>
      <vt:lpstr>5.1. Repeated Game: No-Learning Strategy</vt:lpstr>
      <vt:lpstr>5.2. Repeated Game:  One Period Limited Learning Strategy</vt:lpstr>
      <vt:lpstr>Recursion Relation</vt:lpstr>
      <vt:lpstr>Steady-State Solution</vt:lpstr>
      <vt:lpstr>Win-Stay-Lose-Shift</vt:lpstr>
      <vt:lpstr>5.3. Follow-the-Crowd Strategy</vt:lpstr>
      <vt:lpstr>Avoid-the-Crowd Strategy</vt:lpstr>
      <vt:lpstr>5.4. Modified KPR Problem</vt:lpstr>
      <vt:lpstr>5.5. Summary</vt:lpstr>
      <vt:lpstr>6. Agent-Based Models for Explaining the Power Law for Price Fluctuations </vt:lpstr>
      <vt:lpstr>“Independent Agents” Hypothesis </vt:lpstr>
      <vt:lpstr>But … Fat Tails </vt:lpstr>
      <vt:lpstr>Clusters of Agents </vt:lpstr>
      <vt:lpstr>Cluster Size Near the Critical Point </vt:lpstr>
      <vt:lpstr>6.2. Cont-Bouchaud Model on a Lattice: Percolation Model </vt:lpstr>
      <vt:lpstr>11.6.2.2. Background Knowledge</vt:lpstr>
      <vt:lpstr>Average Cluster Size at Critical Point</vt:lpstr>
      <vt:lpstr>6.2.3. Herding Market Model</vt:lpstr>
      <vt:lpstr>Short and Long Time Limits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MSDM 5003 Lecture 8  Power Laws 30 October 2020</dc:title>
  <dc:creator>Michael K Y WONG</dc:creator>
  <cp:lastModifiedBy>Kwok Yee Michael Wong</cp:lastModifiedBy>
  <cp:revision>225</cp:revision>
  <dcterms:created xsi:type="dcterms:W3CDTF">2020-10-26T08:36:08Z</dcterms:created>
  <dcterms:modified xsi:type="dcterms:W3CDTF">2023-11-21T10:50:12Z</dcterms:modified>
</cp:coreProperties>
</file>